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 id="2147484751" r:id="rId4"/>
    <p:sldMasterId id="2147484762" r:id="rId5"/>
    <p:sldMasterId id="2147484773" r:id="rId6"/>
    <p:sldMasterId id="2147484803" r:id="rId7"/>
  </p:sldMasterIdLst>
  <p:notesMasterIdLst>
    <p:notesMasterId r:id="rId39"/>
  </p:notesMasterIdLst>
  <p:handoutMasterIdLst>
    <p:handoutMasterId r:id="rId40"/>
  </p:handoutMasterIdLst>
  <p:sldIdLst>
    <p:sldId id="670" r:id="rId8"/>
    <p:sldId id="1719" r:id="rId9"/>
    <p:sldId id="1670" r:id="rId10"/>
    <p:sldId id="3125" r:id="rId11"/>
    <p:sldId id="3128" r:id="rId12"/>
    <p:sldId id="3190" r:id="rId13"/>
    <p:sldId id="3191" r:id="rId14"/>
    <p:sldId id="3193" r:id="rId15"/>
    <p:sldId id="3132" r:id="rId16"/>
    <p:sldId id="3124" r:id="rId17"/>
    <p:sldId id="3129" r:id="rId18"/>
    <p:sldId id="358" r:id="rId19"/>
    <p:sldId id="3194" r:id="rId20"/>
    <p:sldId id="357" r:id="rId21"/>
    <p:sldId id="3183" r:id="rId22"/>
    <p:sldId id="3133" r:id="rId23"/>
    <p:sldId id="3126" r:id="rId24"/>
    <p:sldId id="3130" r:id="rId25"/>
    <p:sldId id="258" r:id="rId26"/>
    <p:sldId id="294" r:id="rId27"/>
    <p:sldId id="3195" r:id="rId28"/>
    <p:sldId id="3196" r:id="rId29"/>
    <p:sldId id="3199" r:id="rId30"/>
    <p:sldId id="3198" r:id="rId31"/>
    <p:sldId id="3134" r:id="rId32"/>
    <p:sldId id="1896" r:id="rId33"/>
    <p:sldId id="3136" r:id="rId34"/>
    <p:sldId id="3153" r:id="rId35"/>
    <p:sldId id="3137" r:id="rId36"/>
    <p:sldId id="689" r:id="rId37"/>
    <p:sldId id="1884"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ldId id="670"/>
          </p14:sldIdLst>
        </p14:section>
        <p14:section name="Module Content" id="{A073DAE3-B461-442F-A3D3-6642BD875E45}">
          <p14:sldIdLst>
            <p14:sldId id="1719"/>
            <p14:sldId id="1670"/>
            <p14:sldId id="3125"/>
            <p14:sldId id="3128"/>
            <p14:sldId id="3190"/>
            <p14:sldId id="3191"/>
            <p14:sldId id="3193"/>
            <p14:sldId id="3132"/>
            <p14:sldId id="3124"/>
            <p14:sldId id="3129"/>
            <p14:sldId id="358"/>
            <p14:sldId id="3194"/>
            <p14:sldId id="357"/>
            <p14:sldId id="3183"/>
            <p14:sldId id="3133"/>
            <p14:sldId id="3126"/>
            <p14:sldId id="3130"/>
            <p14:sldId id="258"/>
            <p14:sldId id="294"/>
            <p14:sldId id="3195"/>
            <p14:sldId id="3196"/>
            <p14:sldId id="3199"/>
            <p14:sldId id="3198"/>
            <p14:sldId id="3134"/>
          </p14:sldIdLst>
        </p14:section>
        <p14:section name="Lab Content" id="{DED81072-52AB-4250-8920-201B3C5D2D2E}">
          <p14:sldIdLst>
            <p14:sldId id="1896"/>
            <p14:sldId id="3136"/>
            <p14:sldId id="3153"/>
            <p14:sldId id="3137"/>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45" autoAdjust="0"/>
    <p:restoredTop sz="77770" autoAdjust="0"/>
  </p:normalViewPr>
  <p:slideViewPr>
    <p:cSldViewPr snapToGrid="0">
      <p:cViewPr varScale="1">
        <p:scale>
          <a:sx n="80" d="100"/>
          <a:sy n="80" d="100"/>
        </p:scale>
        <p:origin x="147" y="3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4/8/2019 7:34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4/8/2019 7:34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2541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A9E1ED-CA25-4659-A9B2-ED4D2875DE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9978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59685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A9E1ED-CA25-4659-A9B2-ED4D2875DE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7180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2382838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66152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Stream Analytics provides </a:t>
            </a:r>
            <a:r>
              <a:rPr lang="en-US" baseline="0" dirty="0"/>
              <a:t>event processing of stream data as a service.  Somewhat narrower in scope than Storm on HDInsight, Azure Stream Analytics provides a simple and very cost-effective way to process events.  For instance, analyze streams of data for time-sequence relationships, all with a SQL-like query.  Output data to Power BI to provide near-real-time reporting.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11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create an ASA service requires four parameters:</a:t>
            </a:r>
          </a:p>
          <a:p>
            <a:endParaRPr lang="en-GB" dirty="0"/>
          </a:p>
          <a:p>
            <a:pPr marL="171450" indent="-171450">
              <a:buFont typeface="Arial" panose="020B0604020202020204" pitchFamily="34" charset="0"/>
              <a:buChar char="•"/>
            </a:pPr>
            <a:r>
              <a:rPr lang="en-US" dirty="0"/>
              <a:t>Job name</a:t>
            </a:r>
          </a:p>
          <a:p>
            <a:pPr marL="171450" indent="-171450">
              <a:buFont typeface="Arial" panose="020B0604020202020204" pitchFamily="34" charset="0"/>
              <a:buChar char="•"/>
            </a:pPr>
            <a:r>
              <a:rPr lang="en-US" dirty="0"/>
              <a:t>Subscription</a:t>
            </a:r>
          </a:p>
          <a:p>
            <a:pPr marL="171450" indent="-171450">
              <a:buFont typeface="Arial" panose="020B0604020202020204" pitchFamily="34" charset="0"/>
              <a:buChar char="•"/>
            </a:pPr>
            <a:r>
              <a:rPr lang="en-US" dirty="0"/>
              <a:t>Resource group</a:t>
            </a:r>
          </a:p>
          <a:p>
            <a:pPr marL="171450" indent="-171450">
              <a:buFont typeface="Arial" panose="020B0604020202020204" pitchFamily="34" charset="0"/>
              <a:buChar char="•"/>
            </a:pPr>
            <a:r>
              <a:rPr lang="en-US" dirty="0"/>
              <a:t>Location</a:t>
            </a:r>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4704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15539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647818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create an ASA service requires four parameters:</a:t>
            </a:r>
          </a:p>
          <a:p>
            <a:endParaRPr lang="en-GB" dirty="0"/>
          </a:p>
          <a:p>
            <a:pPr marL="171450" indent="-171450">
              <a:buFont typeface="Arial" panose="020B0604020202020204" pitchFamily="34" charset="0"/>
              <a:buChar char="•"/>
            </a:pPr>
            <a:r>
              <a:rPr lang="en-US" dirty="0"/>
              <a:t>Job name</a:t>
            </a:r>
          </a:p>
          <a:p>
            <a:pPr marL="171450" indent="-171450">
              <a:buFont typeface="Arial" panose="020B0604020202020204" pitchFamily="34" charset="0"/>
              <a:buChar char="•"/>
            </a:pPr>
            <a:r>
              <a:rPr lang="en-US" dirty="0"/>
              <a:t>Subscription</a:t>
            </a:r>
          </a:p>
          <a:p>
            <a:pPr marL="171450" indent="-171450">
              <a:buFont typeface="Arial" panose="020B0604020202020204" pitchFamily="34" charset="0"/>
              <a:buChar char="•"/>
            </a:pPr>
            <a:r>
              <a:rPr lang="en-US" dirty="0"/>
              <a:t>Resource group</a:t>
            </a:r>
          </a:p>
          <a:p>
            <a:pPr marL="171450" indent="-171450">
              <a:buFont typeface="Arial" panose="020B0604020202020204" pitchFamily="34" charset="0"/>
              <a:buChar char="•"/>
            </a:pPr>
            <a:r>
              <a:rPr lang="en-US" dirty="0"/>
              <a:t>Location</a:t>
            </a:r>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795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701921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98588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24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76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736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4/8/2019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t> </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3535873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34491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28038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4/8/2019 7:34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05918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782178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1672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Graphic Bottom">
    <p:bg>
      <p:bgPr>
        <a:solidFill>
          <a:srgbClr val="1574B8"/>
        </a:solidFill>
        <a:effectLst/>
      </p:bgPr>
    </p:bg>
    <p:spTree>
      <p:nvGrpSpPr>
        <p:cNvPr id="1" name=""/>
        <p:cNvGrpSpPr/>
        <p:nvPr/>
      </p:nvGrpSpPr>
      <p:grpSpPr>
        <a:xfrm>
          <a:off x="0" y="0"/>
          <a:ext cx="0" cy="0"/>
          <a:chOff x="0" y="0"/>
          <a:chExt cx="0" cy="0"/>
        </a:xfrm>
      </p:grpSpPr>
      <p:pic>
        <p:nvPicPr>
          <p:cNvPr id="2050" name="Picture 2" descr="C:\Users\rickra\AppData\Local\Temp\SNAGHTML319bb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175724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599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108905797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26821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68927" y="301604"/>
            <a:ext cx="5378861" cy="899665"/>
          </a:xfrm>
        </p:spPr>
        <p:txBody>
          <a:bodyPr/>
          <a:lstStyle>
            <a:lvl1pPr>
              <a:defRPr sz="5881">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258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blank">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5920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30"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Tree>
    <p:extLst>
      <p:ext uri="{BB962C8B-B14F-4D97-AF65-F5344CB8AC3E}">
        <p14:creationId xmlns:p14="http://schemas.microsoft.com/office/powerpoint/2010/main" val="2506976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2099737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642870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46856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7932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8164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300512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89876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07193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8030489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05712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94299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756871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043261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67562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79633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17016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60892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436741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1759972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3254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755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88372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30"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4" name="TextBox 13"/>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Tree>
    <p:extLst>
      <p:ext uri="{BB962C8B-B14F-4D97-AF65-F5344CB8AC3E}">
        <p14:creationId xmlns:p14="http://schemas.microsoft.com/office/powerpoint/2010/main" val="28077704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493345" y="1189176"/>
            <a:ext cx="11280012" cy="2896984"/>
          </a:xfrm>
        </p:spPr>
        <p:txBody>
          <a:bodyPr/>
          <a:lstStyle>
            <a:lvl1pPr marL="0" indent="0">
              <a:buNone/>
              <a:defRPr/>
            </a:lvl1pPr>
            <a:lvl2pPr marL="28012" indent="0">
              <a:buNone/>
              <a:defRPr sz="2745"/>
            </a:lvl2pPr>
            <a:lvl3pPr marL="219428" indent="0">
              <a:buNone/>
              <a:defRPr sz="2745"/>
            </a:lvl3pPr>
            <a:lvl4pPr marL="466868" indent="0">
              <a:buNone/>
              <a:defRPr sz="2353"/>
            </a:lvl4pPr>
            <a:lvl5pPr marL="725201" indent="0">
              <a:buNone/>
              <a:defRPr sz="23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6016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93344" y="1189176"/>
            <a:ext cx="11280013" cy="2731325"/>
          </a:xfrm>
        </p:spPr>
        <p:txBody>
          <a:bodyPr wrap="square">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43866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Top bullet w/color">
    <p:spTree>
      <p:nvGrpSpPr>
        <p:cNvPr id="1" name=""/>
        <p:cNvGrpSpPr/>
        <p:nvPr/>
      </p:nvGrpSpPr>
      <p:grpSpPr>
        <a:xfrm>
          <a:off x="0" y="0"/>
          <a:ext cx="0" cy="0"/>
          <a:chOff x="0" y="0"/>
          <a:chExt cx="0" cy="0"/>
        </a:xfrm>
      </p:grpSpPr>
      <p:sp>
        <p:nvSpPr>
          <p:cNvPr id="2" name="Title 1"/>
          <p:cNvSpPr>
            <a:spLocks noGrp="1"/>
          </p:cNvSpPr>
          <p:nvPr>
            <p:ph type="title"/>
          </p:nvPr>
        </p:nvSpPr>
        <p:spPr>
          <a:xfrm>
            <a:off x="505019" y="303313"/>
            <a:ext cx="11151917" cy="884307"/>
          </a:xfrm>
        </p:spPr>
        <p:txBody>
          <a:bodyPr/>
          <a:lstStyle/>
          <a:p>
            <a:r>
              <a:rPr lang="en-US" dirty="0"/>
              <a:t>Click to edit Master title style</a:t>
            </a:r>
          </a:p>
        </p:txBody>
      </p:sp>
      <p:sp>
        <p:nvSpPr>
          <p:cNvPr id="5" name="Text Placeholder 4"/>
          <p:cNvSpPr>
            <a:spLocks noGrp="1"/>
          </p:cNvSpPr>
          <p:nvPr>
            <p:ph type="body" sz="quarter" idx="10"/>
          </p:nvPr>
        </p:nvSpPr>
        <p:spPr>
          <a:xfrm>
            <a:off x="519248" y="1210033"/>
            <a:ext cx="11151917" cy="3017692"/>
          </a:xfrm>
          <a:prstGeom prst="rect">
            <a:avLst/>
          </a:prstGeom>
        </p:spPr>
        <p:txBody>
          <a:bodyPr/>
          <a:lstStyle>
            <a:lvl1pPr marL="0" indent="0">
              <a:buFont typeface="Wingdings" pitchFamily="2" charset="2"/>
              <a:buNone/>
              <a:defRPr sz="3529">
                <a:solidFill>
                  <a:srgbClr val="FFC000"/>
                </a:solidFill>
                <a:latin typeface="+mn-lt"/>
              </a:defRPr>
            </a:lvl1pPr>
            <a:lvl2pPr marL="517426" indent="-233318">
              <a:buFont typeface="Wingdings" pitchFamily="2" charset="2"/>
              <a:buChar char="§"/>
              <a:defRPr>
                <a:latin typeface="+mj-lt"/>
              </a:defRPr>
            </a:lvl2pPr>
            <a:lvl3pPr marL="741221" indent="-223795">
              <a:buFont typeface="Wingdings" pitchFamily="2" charset="2"/>
              <a:buChar char="§"/>
              <a:tabLst/>
              <a:defRPr>
                <a:latin typeface="+mj-lt"/>
              </a:defRPr>
            </a:lvl3pPr>
            <a:lvl4pPr marL="914225" indent="-173004">
              <a:buFont typeface="Wingdings" pitchFamily="2" charset="2"/>
              <a:buChar char="§"/>
              <a:defRPr>
                <a:latin typeface="+mj-lt"/>
              </a:defRPr>
            </a:lvl4pPr>
            <a:lvl5pPr marL="1087229" indent="-173004">
              <a:buFont typeface="Wingdings" pitchFamily="2" charset="2"/>
              <a:buChar char="§"/>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0427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93345" y="1209144"/>
            <a:ext cx="5378548" cy="3560875"/>
          </a:xfrm>
        </p:spPr>
        <p:txBody>
          <a:bodyPr wrap="square">
            <a:spAutoFit/>
          </a:bodyPr>
          <a:lstStyle>
            <a:lvl1pPr marL="0" indent="0">
              <a:spcBef>
                <a:spcPts val="1200"/>
              </a:spcBef>
              <a:buClr>
                <a:schemeClr val="tx1"/>
              </a:buClr>
              <a:buFont typeface="Wingdings" pitchFamily="2" charset="2"/>
              <a:buNone/>
              <a:defRPr sz="3529"/>
            </a:lvl1pPr>
            <a:lvl2pPr marL="0" indent="0">
              <a:buNone/>
              <a:defRPr sz="2745"/>
            </a:lvl2pPr>
            <a:lvl3pPr marL="227209" indent="0">
              <a:buNone/>
              <a:tabLst/>
              <a:defRPr sz="2745"/>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871893" y="1209143"/>
            <a:ext cx="5901464" cy="3017692"/>
          </a:xfrm>
        </p:spPr>
        <p:txBody>
          <a:bodyPr wrap="square">
            <a:spAutoFit/>
          </a:bodyPr>
          <a:lstStyle>
            <a:lvl1pPr marL="0" indent="0">
              <a:spcBef>
                <a:spcPts val="1200"/>
              </a:spcBef>
              <a:buClr>
                <a:schemeClr val="tx1"/>
              </a:buClr>
              <a:buFont typeface="Wingdings" pitchFamily="2" charset="2"/>
              <a:buNone/>
              <a:defRPr sz="3529"/>
            </a:lvl1pPr>
            <a:lvl2pPr marL="0" indent="0">
              <a:buNone/>
              <a:defRPr sz="2745"/>
            </a:lvl2pPr>
            <a:lvl3pPr marL="227209" indent="0">
              <a:buNone/>
              <a:tabLst/>
              <a:defRPr sz="2745"/>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87433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02727" y="1216082"/>
            <a:ext cx="5389842" cy="3560875"/>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745"/>
            </a:lvl2pPr>
            <a:lvl3pPr marL="685803" indent="-165101">
              <a:tabLst/>
              <a:defRPr sz="2745"/>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892570" y="1216082"/>
            <a:ext cx="5880788" cy="3560875"/>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745"/>
            </a:lvl2pPr>
            <a:lvl3pPr marL="685803" indent="-165101">
              <a:tabLst/>
              <a:defRPr sz="2745"/>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54886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389861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14878462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1916039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65781"/>
            <a:ext cx="3223861" cy="690695"/>
          </a:xfrm>
          <a:prstGeom prst="rect">
            <a:avLst/>
          </a:prstGeom>
        </p:spPr>
      </p:pic>
      <p:sp>
        <p:nvSpPr>
          <p:cNvPr id="4" name="TextBox 3"/>
          <p:cNvSpPr txBox="1"/>
          <p:nvPr userDrawn="1"/>
        </p:nvSpPr>
        <p:spPr>
          <a:xfrm>
            <a:off x="3107917" y="1710609"/>
            <a:ext cx="6648484" cy="1077603"/>
          </a:xfrm>
          <a:prstGeom prst="rect">
            <a:avLst/>
          </a:prstGeom>
        </p:spPr>
        <p:txBody>
          <a:bodyPr vert="horz" wrap="square" lIns="0" tIns="0" rIns="0" bIns="0" rtlCol="0">
            <a:spAutoFit/>
          </a:bodyPr>
          <a:lstStyle/>
          <a:p>
            <a:pPr>
              <a:lnSpc>
                <a:spcPts val="7842"/>
              </a:lnSpc>
            </a:pPr>
            <a:r>
              <a:rPr lang="en-US" sz="11273" spc="-98" dirty="0">
                <a:ln w="3175">
                  <a:noFill/>
                </a:ln>
                <a:gradFill>
                  <a:gsLst>
                    <a:gs pos="0">
                      <a:srgbClr val="FBFBFB"/>
                    </a:gs>
                    <a:gs pos="86000">
                      <a:srgbClr val="FBFBFB"/>
                    </a:gs>
                  </a:gsLst>
                  <a:lin ang="5400000" scaled="0"/>
                </a:gradFill>
                <a:latin typeface="+mj-lt"/>
                <a:cs typeface="Segoe Light"/>
              </a:rPr>
              <a:t>Questions?</a:t>
            </a:r>
          </a:p>
        </p:txBody>
      </p:sp>
      <p:sp>
        <p:nvSpPr>
          <p:cNvPr id="5" name="TextBox 4"/>
          <p:cNvSpPr txBox="1"/>
          <p:nvPr userDrawn="1"/>
        </p:nvSpPr>
        <p:spPr>
          <a:xfrm>
            <a:off x="327475" y="5697561"/>
            <a:ext cx="11520584" cy="794658"/>
          </a:xfrm>
          <a:prstGeom prst="rect">
            <a:avLst/>
          </a:prstGeom>
          <a:noFill/>
        </p:spPr>
        <p:txBody>
          <a:bodyPr wrap="square" rtlCol="0">
            <a:spAutoFit/>
          </a:bodyPr>
          <a:lstStyle/>
          <a:p>
            <a:pPr defTabSz="597442">
              <a:lnSpc>
                <a:spcPts val="1385"/>
              </a:lnSpc>
            </a:pPr>
            <a:r>
              <a:rPr lang="en-US" sz="1045" dirty="0">
                <a:solidFill>
                  <a:schemeClr val="tx1"/>
                </a:solidFill>
              </a:rPr>
              <a:t>© 2016 Microsoft Corporation. All rights reserved. Microsoft, Microsoft SQL</a:t>
            </a:r>
            <a:r>
              <a:rPr lang="en-US" sz="1045" baseline="0" dirty="0">
                <a:solidFill>
                  <a:schemeClr val="tx1"/>
                </a:solidFill>
              </a:rPr>
              <a:t> Server, </a:t>
            </a:r>
            <a:r>
              <a:rPr lang="en-US" sz="1045" dirty="0">
                <a:solidFill>
                  <a:schemeClr val="tx1"/>
                </a:solidFill>
              </a:rPr>
              <a:t>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1958" y="2855042"/>
            <a:ext cx="3137487" cy="2647631"/>
          </a:xfrm>
          <a:prstGeom prst="rect">
            <a:avLst/>
          </a:prstGeom>
        </p:spPr>
      </p:pic>
    </p:spTree>
    <p:extLst>
      <p:ext uri="{BB962C8B-B14F-4D97-AF65-F5344CB8AC3E}">
        <p14:creationId xmlns:p14="http://schemas.microsoft.com/office/powerpoint/2010/main" val="151801160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30"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4" name="TextBox 13"/>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Tree>
    <p:extLst>
      <p:ext uri="{BB962C8B-B14F-4D97-AF65-F5344CB8AC3E}">
        <p14:creationId xmlns:p14="http://schemas.microsoft.com/office/powerpoint/2010/main" val="33104962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418643" y="1189176"/>
            <a:ext cx="11354714" cy="2896984"/>
          </a:xfrm>
        </p:spPr>
        <p:txBody>
          <a:bodyPr/>
          <a:lstStyle>
            <a:lvl1pPr marL="0" indent="0">
              <a:lnSpc>
                <a:spcPct val="100000"/>
              </a:lnSpc>
              <a:spcBef>
                <a:spcPts val="1176"/>
              </a:spcBef>
              <a:buNone/>
              <a:defRPr sz="3529"/>
            </a:lvl1pPr>
            <a:lvl2pPr marL="28012" indent="0">
              <a:lnSpc>
                <a:spcPct val="100000"/>
              </a:lnSpc>
              <a:spcBef>
                <a:spcPts val="1176"/>
              </a:spcBef>
              <a:buNone/>
              <a:defRPr sz="2745">
                <a:latin typeface="+mj-lt"/>
              </a:defRPr>
            </a:lvl2pPr>
            <a:lvl3pPr marL="219428" indent="0">
              <a:lnSpc>
                <a:spcPct val="100000"/>
              </a:lnSpc>
              <a:spcBef>
                <a:spcPts val="1176"/>
              </a:spcBef>
              <a:buNone/>
              <a:defRPr sz="2745">
                <a:latin typeface="+mj-lt"/>
              </a:defRPr>
            </a:lvl3pPr>
            <a:lvl4pPr marL="466868" indent="0">
              <a:lnSpc>
                <a:spcPct val="100000"/>
              </a:lnSpc>
              <a:spcBef>
                <a:spcPts val="1176"/>
              </a:spcBef>
              <a:buNone/>
              <a:defRPr sz="2353">
                <a:latin typeface="+mj-lt"/>
              </a:defRPr>
            </a:lvl4pPr>
            <a:lvl5pPr marL="725201" indent="0">
              <a:lnSpc>
                <a:spcPct val="100000"/>
              </a:lnSpc>
              <a:spcBef>
                <a:spcPts val="1176"/>
              </a:spcBef>
              <a:buNone/>
              <a:defRPr sz="2353">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87782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8642" y="1189177"/>
            <a:ext cx="11354715" cy="2715922"/>
          </a:xfrm>
        </p:spPr>
        <p:txBody>
          <a:bodyPr wrap="square">
            <a:spAutoFit/>
          </a:bodyPr>
          <a:lstStyle>
            <a:lvl1pPr>
              <a:lnSpc>
                <a:spcPct val="100000"/>
              </a:lnSpc>
              <a:spcBef>
                <a:spcPts val="1176"/>
              </a:spcBef>
              <a:defRPr sz="3529"/>
            </a:lvl1pPr>
            <a:lvl2pPr>
              <a:lnSpc>
                <a:spcPct val="100000"/>
              </a:lnSpc>
              <a:spcBef>
                <a:spcPts val="1176"/>
              </a:spcBef>
              <a:defRPr>
                <a:latin typeface="+mj-lt"/>
              </a:defRPr>
            </a:lvl2pPr>
            <a:lvl3pPr>
              <a:lnSpc>
                <a:spcPct val="100000"/>
              </a:lnSpc>
              <a:spcBef>
                <a:spcPts val="1176"/>
              </a:spcBef>
              <a:defRPr sz="2353">
                <a:latin typeface="+mj-lt"/>
              </a:defRPr>
            </a:lvl3pPr>
            <a:lvl4pPr>
              <a:lnSpc>
                <a:spcPct val="100000"/>
              </a:lnSpc>
              <a:spcBef>
                <a:spcPts val="1176"/>
              </a:spcBef>
              <a:defRPr sz="1961">
                <a:latin typeface="+mj-lt"/>
              </a:defRPr>
            </a:lvl4pPr>
            <a:lvl5pPr>
              <a:lnSpc>
                <a:spcPct val="100000"/>
              </a:lnSpc>
              <a:spcBef>
                <a:spcPts val="1176"/>
              </a:spcBef>
              <a:defRPr sz="196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168887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Top bullet w/color">
    <p:spTree>
      <p:nvGrpSpPr>
        <p:cNvPr id="1" name=""/>
        <p:cNvGrpSpPr/>
        <p:nvPr/>
      </p:nvGrpSpPr>
      <p:grpSpPr>
        <a:xfrm>
          <a:off x="0" y="0"/>
          <a:ext cx="0" cy="0"/>
          <a:chOff x="0" y="0"/>
          <a:chExt cx="0" cy="0"/>
        </a:xfrm>
      </p:grpSpPr>
      <p:sp>
        <p:nvSpPr>
          <p:cNvPr id="2" name="Title 1"/>
          <p:cNvSpPr>
            <a:spLocks noGrp="1"/>
          </p:cNvSpPr>
          <p:nvPr>
            <p:ph type="title"/>
          </p:nvPr>
        </p:nvSpPr>
        <p:spPr>
          <a:xfrm>
            <a:off x="505019" y="303313"/>
            <a:ext cx="11151917" cy="884307"/>
          </a:xfrm>
        </p:spPr>
        <p:txBody>
          <a:bodyPr/>
          <a:lstStyle/>
          <a:p>
            <a:r>
              <a:rPr lang="en-US" dirty="0"/>
              <a:t>Click to edit Master title style</a:t>
            </a:r>
          </a:p>
        </p:txBody>
      </p:sp>
      <p:sp>
        <p:nvSpPr>
          <p:cNvPr id="5" name="Text Placeholder 4"/>
          <p:cNvSpPr>
            <a:spLocks noGrp="1"/>
          </p:cNvSpPr>
          <p:nvPr>
            <p:ph type="body" sz="quarter" idx="10"/>
          </p:nvPr>
        </p:nvSpPr>
        <p:spPr>
          <a:xfrm>
            <a:off x="519248" y="1210034"/>
            <a:ext cx="11151917" cy="2896984"/>
          </a:xfrm>
          <a:prstGeom prst="rect">
            <a:avLst/>
          </a:prstGeom>
        </p:spPr>
        <p:txBody>
          <a:bodyPr>
            <a:noAutofit/>
          </a:bodyPr>
          <a:lstStyle>
            <a:lvl1pPr marL="0" indent="0">
              <a:buFont typeface="Wingdings" pitchFamily="2" charset="2"/>
              <a:buNone/>
              <a:defRPr sz="3529">
                <a:solidFill>
                  <a:srgbClr val="FFC000"/>
                </a:solidFill>
                <a:latin typeface="+mn-lt"/>
              </a:defRPr>
            </a:lvl1pPr>
            <a:lvl2pPr marL="517426" indent="-233318">
              <a:buFont typeface="Wingdings" pitchFamily="2" charset="2"/>
              <a:buChar char="§"/>
              <a:defRPr sz="2745">
                <a:latin typeface="+mj-lt"/>
              </a:defRPr>
            </a:lvl2pPr>
            <a:lvl3pPr marL="741221" indent="-223795">
              <a:buFont typeface="Wingdings" pitchFamily="2" charset="2"/>
              <a:buChar char="§"/>
              <a:tabLst/>
              <a:defRPr sz="2745">
                <a:latin typeface="+mj-lt"/>
              </a:defRPr>
            </a:lvl3pPr>
            <a:lvl4pPr marL="914225" indent="-173004">
              <a:buFont typeface="Wingdings" pitchFamily="2" charset="2"/>
              <a:buChar char="§"/>
              <a:defRPr sz="2353">
                <a:latin typeface="+mj-lt"/>
              </a:defRPr>
            </a:lvl4pPr>
            <a:lvl5pPr marL="1087229" indent="-173004">
              <a:buFont typeface="Wingdings" pitchFamily="2" charset="2"/>
              <a:buChar char="§"/>
              <a:tabLst/>
              <a:defRPr sz="2353">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94417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27180" y="1217460"/>
            <a:ext cx="5519416" cy="3138399"/>
          </a:xfrm>
        </p:spPr>
        <p:txBody>
          <a:bodyPr wrap="square">
            <a:spAutoFit/>
          </a:bodyPr>
          <a:lstStyle>
            <a:lvl1pPr marL="0" indent="0">
              <a:lnSpc>
                <a:spcPct val="100000"/>
              </a:lnSpc>
              <a:spcBef>
                <a:spcPts val="588"/>
              </a:spcBef>
              <a:buClr>
                <a:schemeClr val="tx1"/>
              </a:buClr>
              <a:buFont typeface="Wingdings" pitchFamily="2" charset="2"/>
              <a:buNone/>
              <a:defRPr sz="3529"/>
            </a:lvl1pPr>
            <a:lvl2pPr marL="0" indent="0">
              <a:lnSpc>
                <a:spcPct val="100000"/>
              </a:lnSpc>
              <a:spcBef>
                <a:spcPts val="588"/>
              </a:spcBef>
              <a:buNone/>
              <a:defRPr sz="2745">
                <a:latin typeface="+mj-lt"/>
              </a:defRPr>
            </a:lvl2pPr>
            <a:lvl3pPr marL="227209" indent="0">
              <a:lnSpc>
                <a:spcPct val="100000"/>
              </a:lnSpc>
              <a:spcBef>
                <a:spcPts val="588"/>
              </a:spcBef>
              <a:buNone/>
              <a:tabLst/>
              <a:defRPr sz="2745">
                <a:latin typeface="+mj-lt"/>
              </a:defRPr>
            </a:lvl3pPr>
            <a:lvl4pPr marL="451306" indent="0">
              <a:lnSpc>
                <a:spcPct val="100000"/>
              </a:lnSpc>
              <a:spcBef>
                <a:spcPts val="588"/>
              </a:spcBef>
              <a:buNone/>
              <a:defRPr>
                <a:latin typeface="+mj-lt"/>
              </a:defRPr>
            </a:lvl4pPr>
            <a:lvl5pPr marL="672290" indent="0">
              <a:lnSpc>
                <a:spcPct val="100000"/>
              </a:lnSpc>
              <a:spcBef>
                <a:spcPts val="588"/>
              </a:spcBef>
              <a:buNone/>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946596" y="1216081"/>
            <a:ext cx="5843837" cy="2896984"/>
          </a:xfrm>
        </p:spPr>
        <p:txBody>
          <a:bodyPr wrap="square">
            <a:spAutoFit/>
          </a:bodyPr>
          <a:lstStyle>
            <a:lvl1pPr marL="0" indent="0">
              <a:lnSpc>
                <a:spcPct val="100000"/>
              </a:lnSpc>
              <a:spcBef>
                <a:spcPts val="1176"/>
              </a:spcBef>
              <a:buClr>
                <a:schemeClr val="tx1"/>
              </a:buClr>
              <a:buFont typeface="Wingdings" pitchFamily="2" charset="2"/>
              <a:buNone/>
              <a:defRPr sz="3529"/>
            </a:lvl1pPr>
            <a:lvl2pPr marL="0" indent="0">
              <a:lnSpc>
                <a:spcPct val="100000"/>
              </a:lnSpc>
              <a:spcBef>
                <a:spcPts val="1176"/>
              </a:spcBef>
              <a:buNone/>
              <a:defRPr sz="2745">
                <a:latin typeface="+mj-lt"/>
              </a:defRPr>
            </a:lvl2pPr>
            <a:lvl3pPr marL="227209" indent="0">
              <a:lnSpc>
                <a:spcPct val="100000"/>
              </a:lnSpc>
              <a:spcBef>
                <a:spcPts val="1176"/>
              </a:spcBef>
              <a:buNone/>
              <a:tabLst/>
              <a:defRPr sz="2745">
                <a:latin typeface="+mj-lt"/>
              </a:defRPr>
            </a:lvl3pPr>
            <a:lvl4pPr marL="451306" indent="0">
              <a:lnSpc>
                <a:spcPct val="100000"/>
              </a:lnSpc>
              <a:spcBef>
                <a:spcPts val="1176"/>
              </a:spcBef>
              <a:buNone/>
              <a:defRPr>
                <a:latin typeface="+mj-lt"/>
              </a:defRPr>
            </a:lvl4pPr>
            <a:lvl5pPr marL="672290" indent="0">
              <a:lnSpc>
                <a:spcPct val="100000"/>
              </a:lnSpc>
              <a:spcBef>
                <a:spcPts val="1176"/>
              </a:spcBef>
              <a:buNone/>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20161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27181" y="1217460"/>
            <a:ext cx="5519415" cy="3500522"/>
          </a:xfrm>
        </p:spPr>
        <p:txBody>
          <a:bodyPr wrap="square">
            <a:spAutoFit/>
          </a:bodyPr>
          <a:lstStyle>
            <a:lvl1pPr marL="281677" indent="-281677">
              <a:spcBef>
                <a:spcPts val="1176"/>
              </a:spcBef>
              <a:buClr>
                <a:schemeClr val="tx1"/>
              </a:buClr>
              <a:buFont typeface="Wingdings" panose="05000000000000000000" pitchFamily="2" charset="2"/>
              <a:buChar char="§"/>
              <a:defRPr sz="3529"/>
            </a:lvl1pPr>
            <a:lvl2pPr marL="520702" indent="-228601">
              <a:spcBef>
                <a:spcPts val="1176"/>
              </a:spcBef>
              <a:defRPr sz="2745">
                <a:latin typeface="+mj-lt"/>
              </a:defRPr>
            </a:lvl2pPr>
            <a:lvl3pPr marL="685803" indent="-165101">
              <a:spcBef>
                <a:spcPts val="1176"/>
              </a:spcBef>
              <a:tabLst/>
              <a:defRPr sz="2745">
                <a:latin typeface="+mj-lt"/>
              </a:defRPr>
            </a:lvl3pPr>
            <a:lvl4pPr marL="863603" indent="-177801">
              <a:spcBef>
                <a:spcPts val="1176"/>
              </a:spcBef>
              <a:defRPr>
                <a:latin typeface="+mj-lt"/>
              </a:defRPr>
            </a:lvl4pPr>
            <a:lvl5pPr marL="1028704" indent="-165101">
              <a:spcBef>
                <a:spcPts val="1176"/>
              </a:spcBef>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946596" y="1217461"/>
            <a:ext cx="5839562" cy="3440168"/>
          </a:xfrm>
        </p:spPr>
        <p:txBody>
          <a:bodyPr wrap="square">
            <a:spAutoFit/>
          </a:bodyPr>
          <a:lstStyle>
            <a:lvl1pPr marL="281677" indent="-281677">
              <a:spcBef>
                <a:spcPts val="1176"/>
              </a:spcBef>
              <a:buClr>
                <a:schemeClr val="tx1"/>
              </a:buClr>
              <a:buFont typeface="Wingdings" panose="05000000000000000000" pitchFamily="2" charset="2"/>
              <a:buChar char="§"/>
              <a:defRPr sz="3529"/>
            </a:lvl1pPr>
            <a:lvl2pPr marL="520702" indent="-228601">
              <a:spcBef>
                <a:spcPts val="1176"/>
              </a:spcBef>
              <a:defRPr sz="2745">
                <a:latin typeface="+mj-lt"/>
              </a:defRPr>
            </a:lvl2pPr>
            <a:lvl3pPr marL="685803" indent="-165101">
              <a:spcBef>
                <a:spcPts val="1176"/>
              </a:spcBef>
              <a:tabLst/>
              <a:defRPr sz="2745">
                <a:latin typeface="+mj-lt"/>
              </a:defRPr>
            </a:lvl3pPr>
            <a:lvl4pPr marL="863603" indent="-177801">
              <a:spcBef>
                <a:spcPts val="1176"/>
              </a:spcBef>
              <a:defRPr>
                <a:latin typeface="+mj-lt"/>
              </a:defRPr>
            </a:lvl4pPr>
            <a:lvl5pPr marL="1028704" indent="-165101">
              <a:spcBef>
                <a:spcPts val="1176"/>
              </a:spcBef>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3158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42427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849093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9766544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65781"/>
            <a:ext cx="3223861" cy="690695"/>
          </a:xfrm>
          <a:prstGeom prst="rect">
            <a:avLst/>
          </a:prstGeom>
        </p:spPr>
      </p:pic>
      <p:sp>
        <p:nvSpPr>
          <p:cNvPr id="4" name="TextBox 3"/>
          <p:cNvSpPr txBox="1"/>
          <p:nvPr userDrawn="1"/>
        </p:nvSpPr>
        <p:spPr>
          <a:xfrm>
            <a:off x="3107917" y="1710609"/>
            <a:ext cx="6648484" cy="1077603"/>
          </a:xfrm>
          <a:prstGeom prst="rect">
            <a:avLst/>
          </a:prstGeom>
        </p:spPr>
        <p:txBody>
          <a:bodyPr vert="horz" wrap="square" lIns="0" tIns="0" rIns="0" bIns="0" rtlCol="0">
            <a:spAutoFit/>
          </a:bodyPr>
          <a:lstStyle/>
          <a:p>
            <a:pPr>
              <a:lnSpc>
                <a:spcPts val="7842"/>
              </a:lnSpc>
            </a:pPr>
            <a:r>
              <a:rPr lang="en-US" sz="11273" spc="-98" dirty="0">
                <a:ln w="3175">
                  <a:noFill/>
                </a:ln>
                <a:gradFill>
                  <a:gsLst>
                    <a:gs pos="0">
                      <a:srgbClr val="FBFBFB"/>
                    </a:gs>
                    <a:gs pos="86000">
                      <a:srgbClr val="FBFBFB"/>
                    </a:gs>
                  </a:gsLst>
                  <a:lin ang="5400000" scaled="0"/>
                </a:gradFill>
                <a:latin typeface="+mj-lt"/>
                <a:cs typeface="Segoe Light"/>
              </a:rPr>
              <a:t>Questions?</a:t>
            </a:r>
          </a:p>
        </p:txBody>
      </p:sp>
      <p:sp>
        <p:nvSpPr>
          <p:cNvPr id="5" name="TextBox 4"/>
          <p:cNvSpPr txBox="1"/>
          <p:nvPr userDrawn="1"/>
        </p:nvSpPr>
        <p:spPr>
          <a:xfrm>
            <a:off x="327475" y="5697561"/>
            <a:ext cx="11520584" cy="794658"/>
          </a:xfrm>
          <a:prstGeom prst="rect">
            <a:avLst/>
          </a:prstGeom>
          <a:noFill/>
        </p:spPr>
        <p:txBody>
          <a:bodyPr wrap="square" rtlCol="0">
            <a:spAutoFit/>
          </a:bodyPr>
          <a:lstStyle/>
          <a:p>
            <a:pPr defTabSz="597442">
              <a:lnSpc>
                <a:spcPts val="1385"/>
              </a:lnSpc>
            </a:pPr>
            <a:r>
              <a:rPr lang="en-US" sz="1045" dirty="0">
                <a:solidFill>
                  <a:schemeClr val="tx1"/>
                </a:solidFill>
              </a:rPr>
              <a:t>© 2015 Microsoft Corporation. All rights reserved. Microsoft, Microsoft SQL</a:t>
            </a:r>
            <a:r>
              <a:rPr lang="en-US" sz="1045" baseline="0" dirty="0">
                <a:solidFill>
                  <a:schemeClr val="tx1"/>
                </a:solidFill>
              </a:rPr>
              <a:t> Server, </a:t>
            </a:r>
            <a:r>
              <a:rPr lang="en-US" sz="1045" dirty="0">
                <a:solidFill>
                  <a:schemeClr val="tx1"/>
                </a:solidFill>
              </a:rPr>
              <a:t>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1958" y="2855042"/>
            <a:ext cx="3137487" cy="2647631"/>
          </a:xfrm>
          <a:prstGeom prst="rect">
            <a:avLst/>
          </a:prstGeom>
        </p:spPr>
      </p:pic>
    </p:spTree>
    <p:extLst>
      <p:ext uri="{BB962C8B-B14F-4D97-AF65-F5344CB8AC3E}">
        <p14:creationId xmlns:p14="http://schemas.microsoft.com/office/powerpoint/2010/main" val="14614889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30" dirty="0"/>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Tree>
    <p:extLst>
      <p:ext uri="{BB962C8B-B14F-4D97-AF65-F5344CB8AC3E}">
        <p14:creationId xmlns:p14="http://schemas.microsoft.com/office/powerpoint/2010/main" val="1259863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51841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469032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3415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50955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427945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95236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12070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82639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84596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99854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943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26772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674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473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5032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86900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00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26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90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78977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5.xml"/><Relationship Id="rId7" Type="http://schemas.openxmlformats.org/officeDocument/2006/relationships/theme" Target="../theme/theme3.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6.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4.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6.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5.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image" Target="../media/image6.png"/><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image" Target="../media/image6.png"/><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825" r:id="rId6"/>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45" y="289511"/>
            <a:ext cx="11280012"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93344" y="1222798"/>
            <a:ext cx="11280013" cy="301769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2"/>
          <a:stretch>
            <a:fillRect/>
          </a:stretch>
        </p:blipFill>
        <p:spPr>
          <a:xfrm rot="5400000">
            <a:off x="9302126" y="2991033"/>
            <a:ext cx="6858623" cy="876557"/>
          </a:xfrm>
          <a:prstGeom prst="rect">
            <a:avLst/>
          </a:prstGeom>
        </p:spPr>
      </p:pic>
      <p:sp>
        <p:nvSpPr>
          <p:cNvPr id="7" name="TextBox 6"/>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
        <p:nvSpPr>
          <p:cNvPr id="3" name="MSIPCMe26e4bbd9580d0c74e793d4b" descr="{&quot;HashCode&quot;:-635113186,&quot;Placement&quot;:&quot;Footer&quot;,&quot;Top&quot;:530.093,&quot;Left&quot;:0.0}"/>
          <p:cNvSpPr txBox="1"/>
          <p:nvPr userDrawn="1"/>
        </p:nvSpPr>
        <p:spPr>
          <a:xfrm>
            <a:off x="1" y="6661517"/>
            <a:ext cx="1936221" cy="135743"/>
          </a:xfrm>
          <a:prstGeom prst="rect">
            <a:avLst/>
          </a:prstGeom>
          <a:noFill/>
        </p:spPr>
        <p:txBody>
          <a:bodyPr vert="horz" wrap="none" lIns="179285" tIns="0" rIns="179285" bIns="0" rtlCol="0" anchor="ctr" anchorCtr="1">
            <a:spAutoFit/>
          </a:bodyPr>
          <a:lstStyle/>
          <a:p>
            <a:pPr algn="l">
              <a:lnSpc>
                <a:spcPct val="90000"/>
              </a:lnSpc>
              <a:spcBef>
                <a:spcPts val="0"/>
              </a:spcBef>
              <a:spcAft>
                <a:spcPts val="0"/>
              </a:spcAft>
            </a:pPr>
            <a:r>
              <a:rPr lang="en-GB" sz="980" dirty="0">
                <a:gradFill flip="none" rotWithShape="1">
                  <a:gsLst>
                    <a:gs pos="2917">
                      <a:srgbClr val="000000"/>
                    </a:gs>
                    <a:gs pos="30000">
                      <a:schemeClr val="tx1"/>
                    </a:gs>
                  </a:gsLst>
                  <a:lin ang="5400000" scaled="0"/>
                  <a:tileRect/>
                </a:gradFill>
                <a:latin typeface="Calibri" panose="020F0502020204030204" pitchFamily="34" charset="0"/>
              </a:rPr>
              <a:t>Classified as Microsoft General</a:t>
            </a:r>
          </a:p>
        </p:txBody>
      </p:sp>
    </p:spTree>
    <p:extLst>
      <p:ext uri="{BB962C8B-B14F-4D97-AF65-F5344CB8AC3E}">
        <p14:creationId xmlns:p14="http://schemas.microsoft.com/office/powerpoint/2010/main" val="3888587164"/>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289511"/>
            <a:ext cx="11354714"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18643" y="1189176"/>
            <a:ext cx="11354714" cy="289698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2"/>
          <a:stretch>
            <a:fillRect/>
          </a:stretch>
        </p:blipFill>
        <p:spPr>
          <a:xfrm rot="5400000">
            <a:off x="9302126" y="2991033"/>
            <a:ext cx="6858623" cy="876557"/>
          </a:xfrm>
          <a:prstGeom prst="rect">
            <a:avLst/>
          </a:prstGeom>
        </p:spPr>
      </p:pic>
      <p:sp>
        <p:nvSpPr>
          <p:cNvPr id="8" name="TextBox 7"/>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
        <p:nvSpPr>
          <p:cNvPr id="3" name="MSIPCM6eb7428f930ef48f78c76c76" descr="{&quot;HashCode&quot;:-635113186,&quot;Placement&quot;:&quot;Footer&quot;,&quot;Top&quot;:530.093,&quot;Left&quot;:0.0}"/>
          <p:cNvSpPr txBox="1"/>
          <p:nvPr userDrawn="1"/>
        </p:nvSpPr>
        <p:spPr>
          <a:xfrm>
            <a:off x="1" y="6661517"/>
            <a:ext cx="1936221" cy="135743"/>
          </a:xfrm>
          <a:prstGeom prst="rect">
            <a:avLst/>
          </a:prstGeom>
          <a:noFill/>
        </p:spPr>
        <p:txBody>
          <a:bodyPr vert="horz" wrap="none" lIns="179285" tIns="0" rIns="179285" bIns="0" rtlCol="0" anchor="ctr" anchorCtr="1">
            <a:spAutoFit/>
          </a:bodyPr>
          <a:lstStyle/>
          <a:p>
            <a:pPr algn="l">
              <a:lnSpc>
                <a:spcPct val="90000"/>
              </a:lnSpc>
              <a:spcBef>
                <a:spcPts val="0"/>
              </a:spcBef>
              <a:spcAft>
                <a:spcPts val="0"/>
              </a:spcAft>
            </a:pPr>
            <a:r>
              <a:rPr lang="en-GB" sz="980" dirty="0">
                <a:gradFill flip="none" rotWithShape="1">
                  <a:gsLst>
                    <a:gs pos="2917">
                      <a:srgbClr val="000000"/>
                    </a:gs>
                    <a:gs pos="30000">
                      <a:schemeClr val="tx1"/>
                    </a:gs>
                  </a:gsLst>
                  <a:lin ang="5400000" scaled="0"/>
                  <a:tileRect/>
                </a:gradFill>
                <a:latin typeface="Calibri" panose="020F0502020204030204" pitchFamily="34" charset="0"/>
              </a:rPr>
              <a:t>Classified as Microsoft General</a:t>
            </a:r>
          </a:p>
        </p:txBody>
      </p:sp>
    </p:spTree>
    <p:extLst>
      <p:ext uri="{BB962C8B-B14F-4D97-AF65-F5344CB8AC3E}">
        <p14:creationId xmlns:p14="http://schemas.microsoft.com/office/powerpoint/2010/main" val="1176117703"/>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79826770"/>
      </p:ext>
    </p:extLst>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791" r:id="rId18"/>
    <p:sldLayoutId id="2147484792" r:id="rId19"/>
    <p:sldLayoutId id="2147484793" r:id="rId20"/>
    <p:sldLayoutId id="2147484794" r:id="rId21"/>
    <p:sldLayoutId id="2147484795" r:id="rId22"/>
    <p:sldLayoutId id="2147484796" r:id="rId23"/>
    <p:sldLayoutId id="2147484797" r:id="rId24"/>
    <p:sldLayoutId id="2147484798" r:id="rId25"/>
    <p:sldLayoutId id="2147484799" r:id="rId26"/>
    <p:sldLayoutId id="2147484800" r:id="rId27"/>
    <p:sldLayoutId id="2147484801" r:id="rId28"/>
    <p:sldLayoutId id="214748480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33892539"/>
      </p:ext>
    </p:extLst>
  </p:cSld>
  <p:clrMap bg1="dk1" tx1="lt1" bg2="dk2" tx2="lt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 id="2147484816" r:id="rId13"/>
    <p:sldLayoutId id="2147484817" r:id="rId14"/>
    <p:sldLayoutId id="2147484818" r:id="rId15"/>
    <p:sldLayoutId id="2147484819" r:id="rId16"/>
    <p:sldLayoutId id="2147484820" r:id="rId17"/>
    <p:sldLayoutId id="2147484821" r:id="rId18"/>
    <p:sldLayoutId id="2147484822" r:id="rId19"/>
    <p:sldLayoutId id="2147484823" r:id="rId20"/>
    <p:sldLayoutId id="214748482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rainingsupport.microsoft.com%2Fen-us%2Ftcmct%2Fforum%2Ftcmct_moc%3Fsort%3DLastReplyDate%26dir%3DDesc%26tab%3DAll%26status%3Dall%26mod%3D%26modAge%3D%26advFil%3D%26postedAfter%3D%26postedBefore%3D%26threadType%3Dall%26isFilterExpanded%3Dfalse%26page%3D1&amp;data=02%7C01%7CChris.TestaONeill%40microsoft.com%7Ccfa9101d3ba74627e08208d6ad549762%7C72f988bf86f141af91ab2d7cd011db47%7C1%7C0%7C636886976186151298&amp;sdata=bDMjl%2F2yf%2B49eop2t28QnpdZ7IeZrvxqPJK3BW%2BTq%2Bs%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0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11.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55.xml"/><Relationship Id="rId4" Type="http://schemas.openxmlformats.org/officeDocument/2006/relationships/hyperlink" Target="https://docs.microsoft.com/en-us/azure/stream-analytics/stream-analytics-real-time-event-processing-reference-architectur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54715"/>
            <a:ext cx="11655840" cy="553998"/>
          </a:xfrm>
        </p:spPr>
        <p:txBody>
          <a:bodyPr/>
          <a:lstStyle/>
          <a:p>
            <a:r>
              <a:rPr lang="en-US" dirty="0"/>
              <a:t>Presentation brief for MCT’s</a:t>
            </a:r>
          </a:p>
        </p:txBody>
      </p:sp>
      <p:sp>
        <p:nvSpPr>
          <p:cNvPr id="3" name="Slide Number Placeholder 2"/>
          <p:cNvSpPr>
            <a:spLocks noGrp="1"/>
          </p:cNvSpPr>
          <p:nvPr>
            <p:ph type="sldNum" sz="quarter" idx="4294967295"/>
          </p:nvPr>
        </p:nvSpPr>
        <p:spPr>
          <a:xfrm>
            <a:off x="11430002" y="6553200"/>
            <a:ext cx="761999" cy="304801"/>
          </a:xfrm>
          <a:prstGeom prst="rect">
            <a:avLst/>
          </a:prstGeom>
        </p:spPr>
        <p:txBody>
          <a:bodyPr vert="horz" lIns="91440" tIns="45720" rIns="91440" bIns="45720" rtlCol="0" anchor="ctr"/>
          <a:lstStyle>
            <a:defPPr>
              <a:defRPr lang="en-US"/>
            </a:defPPr>
            <a:lvl1pPr marL="0" algn="r" defTabSz="914367" rtl="0" eaLnBrk="1" latinLnBrk="0" hangingPunct="1">
              <a:defRPr sz="800" kern="1200">
                <a:solidFill>
                  <a:schemeClr val="tx1"/>
                </a:solidFill>
                <a:latin typeface="Segoe UI" pitchFamily="34" charset="0"/>
                <a:ea typeface="Segoe UI" pitchFamily="34" charset="0"/>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lang="en-US" smtClean="0">
                <a:solidFill>
                  <a:srgbClr val="505050"/>
                </a:solidFill>
              </a:rPr>
              <a:pPr defTabSz="1088078"/>
              <a:t>1</a:t>
            </a:fld>
            <a:endParaRPr kumimoji="0" sz="800" b="0" i="0" u="none" strike="noStrike" kern="1200" cap="none" spc="0" normalizeH="0" baseline="0" noProof="0" dirty="0">
              <a:ln>
                <a:noFill/>
              </a:ln>
              <a:solidFill>
                <a:srgbClr val="FFFFFF">
                  <a:tint val="75000"/>
                </a:srgbClr>
              </a:solidFill>
              <a:effectLst/>
              <a:uLnTx/>
              <a:uFillTx/>
              <a:latin typeface="Segoe UI" pitchFamily="34" charset="0"/>
              <a:cs typeface="Segoe UI"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79001125"/>
              </p:ext>
            </p:extLst>
          </p:nvPr>
        </p:nvGraphicFramePr>
        <p:xfrm>
          <a:off x="457150" y="953215"/>
          <a:ext cx="11467932" cy="5445174"/>
        </p:xfrm>
        <a:graphic>
          <a:graphicData uri="http://schemas.openxmlformats.org/drawingml/2006/table">
            <a:tbl>
              <a:tblPr firstCol="1" bandRow="1">
                <a:tableStyleId>{5940675A-B579-460E-94D1-54222C63F5DA}</a:tableStyleId>
              </a:tblPr>
              <a:tblGrid>
                <a:gridCol w="2233653">
                  <a:extLst>
                    <a:ext uri="{9D8B030D-6E8A-4147-A177-3AD203B41FA5}">
                      <a16:colId xmlns:a16="http://schemas.microsoft.com/office/drawing/2014/main" val="521994573"/>
                    </a:ext>
                  </a:extLst>
                </a:gridCol>
                <a:gridCol w="9234279">
                  <a:extLst>
                    <a:ext uri="{9D8B030D-6E8A-4147-A177-3AD203B41FA5}">
                      <a16:colId xmlns:a16="http://schemas.microsoft.com/office/drawing/2014/main" val="877741773"/>
                    </a:ext>
                  </a:extLst>
                </a:gridCol>
              </a:tblGrid>
              <a:tr h="452971">
                <a:tc>
                  <a:txBody>
                    <a:bodyPr/>
                    <a:lstStyle/>
                    <a:p>
                      <a:pPr algn="r"/>
                      <a:r>
                        <a:rPr lang="en-US" sz="1400" dirty="0">
                          <a:solidFill>
                            <a:schemeClr val="tx1">
                              <a:lumMod val="85000"/>
                            </a:schemeClr>
                          </a:solidFill>
                        </a:rPr>
                        <a:t>Title of presentation</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dirty="0">
                          <a:solidFill>
                            <a:schemeClr val="tx1">
                              <a:lumMod val="85000"/>
                            </a:schemeClr>
                          </a:solidFill>
                          <a:latin typeface="+mn-lt"/>
                          <a:ea typeface="+mn-ea"/>
                          <a:cs typeface="+mn-cs"/>
                        </a:rPr>
                        <a:t>Performing Real-Time Analytics with Stream Analytics.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353104"/>
                  </a:ext>
                </a:extLst>
              </a:tr>
              <a:tr h="452971">
                <a:tc>
                  <a:txBody>
                    <a:bodyPr/>
                    <a:lstStyle/>
                    <a:p>
                      <a:pPr algn="r"/>
                      <a:r>
                        <a:rPr lang="en-US" sz="1400" dirty="0">
                          <a:solidFill>
                            <a:schemeClr val="tx1">
                              <a:lumMod val="85000"/>
                            </a:schemeClr>
                          </a:solidFill>
                        </a:rPr>
                        <a:t>Presentation\Lab</a:t>
                      </a:r>
                      <a:r>
                        <a:rPr lang="en-US" sz="1400" baseline="0" dirty="0">
                          <a:solidFill>
                            <a:schemeClr val="tx1">
                              <a:lumMod val="85000"/>
                            </a:schemeClr>
                          </a:solidFill>
                        </a:rPr>
                        <a:t> length</a:t>
                      </a:r>
                      <a:r>
                        <a:rPr lang="en-US" sz="1400" dirty="0">
                          <a:solidFill>
                            <a:schemeClr val="tx1">
                              <a:lumMod val="85000"/>
                            </a:schemeClr>
                          </a:solidFill>
                        </a:rPr>
                        <a:t> </a:t>
                      </a:r>
                      <a:endParaRPr lang="en-US" sz="1400" b="1" dirty="0">
                        <a:solidFill>
                          <a:schemeClr val="tx1">
                            <a:lumMod val="85000"/>
                          </a:schemeClr>
                        </a:solidFill>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Presentation: 40 - 45 minutes.        Lab: 40 - 45 minutes.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9311162"/>
                  </a:ext>
                </a:extLst>
              </a:tr>
              <a:tr h="452971">
                <a:tc>
                  <a:txBody>
                    <a:bodyPr/>
                    <a:lstStyle/>
                    <a:p>
                      <a:pPr algn="r"/>
                      <a:r>
                        <a:rPr lang="en-US" sz="1400" kern="1200" dirty="0">
                          <a:solidFill>
                            <a:schemeClr val="tx1">
                              <a:lumMod val="85000"/>
                            </a:schemeClr>
                          </a:solidFill>
                        </a:rPr>
                        <a:t>Audience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363" rtl="0" eaLnBrk="1" latinLnBrk="0" hangingPunct="1"/>
                      <a:r>
                        <a:rPr lang="en-US" sz="1200" b="0" kern="1200" baseline="0" dirty="0">
                          <a:solidFill>
                            <a:schemeClr val="tx1">
                              <a:lumMod val="85000"/>
                            </a:schemeClr>
                          </a:solidFill>
                          <a:latin typeface="+mn-lt"/>
                          <a:ea typeface="+mn-ea"/>
                          <a:cs typeface="+mn-cs"/>
                        </a:rPr>
                        <a:t>Data Professionals, Data Architects, Business Intelligence Professionals, Developers.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3134992"/>
                  </a:ext>
                </a:extLst>
              </a:tr>
              <a:tr h="1140230">
                <a:tc>
                  <a:txBody>
                    <a:bodyPr/>
                    <a:lstStyle/>
                    <a:p>
                      <a:pPr algn="r"/>
                      <a:r>
                        <a:rPr lang="en-US" sz="1400" kern="1200" dirty="0">
                          <a:solidFill>
                            <a:schemeClr val="tx1">
                              <a:lumMod val="85000"/>
                            </a:schemeClr>
                          </a:solidFill>
                        </a:rPr>
                        <a:t>Purpose</a:t>
                      </a:r>
                      <a:endParaRPr lang="en-US" sz="1400" b="1" kern="1200" dirty="0">
                        <a:solidFill>
                          <a:schemeClr val="tx1">
                            <a:lumMod val="85000"/>
                          </a:schemeClr>
                        </a:solidFill>
                        <a:latin typeface="+mn-lt"/>
                        <a:ea typeface="+mn-ea"/>
                        <a:cs typeface="+mn-cs"/>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Understand data streams and event processing and the technologies that can ingest data streams.</a:t>
                      </a:r>
                    </a:p>
                    <a:p>
                      <a:pPr marL="233363" marR="0" lvl="0" indent="-233363" algn="l" defTabSz="913184" rtl="0" eaLnBrk="0" fontAlgn="base" latinLnBrk="0" hangingPunct="0">
                        <a:lnSpc>
                          <a:spcPct val="90000"/>
                        </a:lnSpc>
                        <a:spcBef>
                          <a:spcPct val="30000"/>
                        </a:spcBef>
                        <a:spcAft>
                          <a:spcPct val="0"/>
                        </a:spcAft>
                        <a:buClr>
                          <a:srgbClr val="FFC000"/>
                        </a:buClr>
                        <a:buSzPct val="90000"/>
                        <a:buFont typeface="+mj-lt"/>
                        <a:buAutoNum type="arabicParenR"/>
                        <a:tabLst/>
                        <a:defRPr/>
                      </a:pPr>
                      <a:r>
                        <a:rPr lang="en-US" sz="1200" kern="1200" dirty="0">
                          <a:solidFill>
                            <a:schemeClr val="tx1">
                              <a:lumMod val="85000"/>
                            </a:schemeClr>
                          </a:solidFill>
                          <a:latin typeface="+mn-lt"/>
                          <a:ea typeface="+mn-ea"/>
                          <a:cs typeface="Segoe UI" pitchFamily="34" charset="0"/>
                        </a:rPr>
                        <a:t>How to setup Stream Analytics to perform temporal analytics on streaming data.</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6113916"/>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(think)</a:t>
                      </a:r>
                      <a:br>
                        <a:rPr lang="en-US" sz="12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key takeaways</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dirty="0">
                          <a:solidFill>
                            <a:schemeClr val="tx1">
                              <a:lumMod val="85000"/>
                            </a:schemeClr>
                          </a:solidFill>
                          <a:cs typeface="Segoe UI" pitchFamily="34" charset="0"/>
                        </a:rPr>
                        <a:t>The student should understand the difference between data streams and event processing.</a:t>
                      </a:r>
                      <a:endParaRPr lang="en-US" sz="1200" baseline="0" dirty="0">
                        <a:solidFill>
                          <a:schemeClr val="tx1">
                            <a:lumMod val="85000"/>
                          </a:schemeClr>
                        </a:solidFill>
                        <a:cs typeface="Segoe UI" pitchFamily="34" charset="0"/>
                      </a:endParaRP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be clear of when event hubs are used to ingest data versus Internet of Things (IoT) Hubs.</a:t>
                      </a:r>
                    </a:p>
                    <a:p>
                      <a:pPr marL="233363" indent="-233363" defTabSz="913184" eaLnBrk="0" fontAlgn="base" hangingPunct="0">
                        <a:lnSpc>
                          <a:spcPct val="90000"/>
                        </a:lnSpc>
                        <a:spcBef>
                          <a:spcPct val="30000"/>
                        </a:spcBef>
                        <a:spcAft>
                          <a:spcPct val="0"/>
                        </a:spcAft>
                        <a:buClr>
                          <a:srgbClr val="FFC000"/>
                        </a:buClr>
                        <a:buSzPct val="90000"/>
                        <a:buFont typeface="+mj-lt"/>
                        <a:buAutoNum type="arabicParenR"/>
                      </a:pPr>
                      <a:r>
                        <a:rPr lang="en-US" sz="1200" baseline="0" dirty="0">
                          <a:solidFill>
                            <a:schemeClr val="tx1">
                              <a:lumMod val="85000"/>
                            </a:schemeClr>
                          </a:solidFill>
                          <a:cs typeface="Segoe UI" pitchFamily="34" charset="0"/>
                        </a:rPr>
                        <a:t>The student should know when Stream Analytics would be an appropriate technology to use for analysis.</a:t>
                      </a:r>
                      <a:endParaRPr lang="en-US" sz="1200" dirty="0">
                        <a:solidFill>
                          <a:schemeClr val="tx1">
                            <a:lumMod val="85000"/>
                          </a:schemeClr>
                        </a:solidFill>
                        <a:cs typeface="Segoe UI" pitchFamily="34" charset="0"/>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4945262"/>
                  </a:ext>
                </a:extLst>
              </a:tr>
              <a:tr h="781660">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(feel)</a:t>
                      </a:r>
                      <a:br>
                        <a:rPr lang="en-US" sz="2400" dirty="0">
                          <a:solidFill>
                            <a:schemeClr val="bg1"/>
                          </a:solidFill>
                          <a:latin typeface="Segoe UI Light" pitchFamily="34" charset="0"/>
                          <a:cs typeface="Segoe UI" pitchFamily="34" charset="0"/>
                        </a:rPr>
                      </a:br>
                      <a:r>
                        <a:rPr lang="en-US" sz="1200" dirty="0">
                          <a:solidFill>
                            <a:schemeClr val="bg1"/>
                          </a:solidFill>
                          <a:latin typeface="+mn-lt"/>
                          <a:cs typeface="Segoe UI" pitchFamily="34" charset="0"/>
                        </a:rPr>
                        <a:t>Student desired</a:t>
                      </a:r>
                      <a:r>
                        <a:rPr lang="en-US" sz="1200" baseline="0" dirty="0">
                          <a:solidFill>
                            <a:schemeClr val="bg1"/>
                          </a:solidFill>
                          <a:latin typeface="+mn-lt"/>
                          <a:cs typeface="Segoe UI" pitchFamily="34" charset="0"/>
                        </a:rPr>
                        <a:t> </a:t>
                      </a:r>
                      <a:r>
                        <a:rPr lang="en-US" sz="1200" dirty="0">
                          <a:solidFill>
                            <a:schemeClr val="bg1"/>
                          </a:solidFill>
                          <a:latin typeface="+mn-lt"/>
                          <a:cs typeface="Segoe UI" pitchFamily="34" charset="0"/>
                        </a:rPr>
                        <a:t>mindset</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Stream Analytics is a straightforward technology to use.</a:t>
                      </a:r>
                    </a:p>
                    <a:p>
                      <a:pPr marL="238125" indent="-233363" defTabSz="684951" eaLnBrk="0" fontAlgn="base" hangingPunct="0">
                        <a:lnSpc>
                          <a:spcPct val="90000"/>
                        </a:lnSpc>
                        <a:spcBef>
                          <a:spcPct val="30000"/>
                        </a:spcBef>
                        <a:spcAft>
                          <a:spcPct val="0"/>
                        </a:spcAft>
                        <a:buClr>
                          <a:srgbClr val="FFC000"/>
                        </a:buClr>
                        <a:buSzPct val="90000"/>
                        <a:buFont typeface="+mj-lt"/>
                        <a:buAutoNum type="arabicParenR"/>
                      </a:pPr>
                      <a:r>
                        <a:rPr lang="en-US" altLang="ja-JP" sz="1200" dirty="0">
                          <a:solidFill>
                            <a:schemeClr val="tx1">
                              <a:lumMod val="85000"/>
                            </a:schemeClr>
                          </a:solidFill>
                          <a:cs typeface="Segoe UI" pitchFamily="34" charset="0"/>
                        </a:rPr>
                        <a:t>The student should feel that Stream Analytics Query Language can make use of existing skills.</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3067507"/>
                  </a:ext>
                </a:extLst>
              </a:tr>
              <a:tr h="835446">
                <a:tc>
                  <a:txBody>
                    <a:bodyPr/>
                    <a:lstStyle/>
                    <a:p>
                      <a:pPr marL="0" marR="0" indent="0" algn="r" defTabSz="816188" rtl="0" eaLnBrk="1" fontAlgn="auto" latinLnBrk="0" hangingPunct="1">
                        <a:lnSpc>
                          <a:spcPct val="80000"/>
                        </a:lnSpc>
                        <a:spcBef>
                          <a:spcPts val="0"/>
                        </a:spcBef>
                        <a:spcAft>
                          <a:spcPts val="0"/>
                        </a:spcAft>
                        <a:buClrTx/>
                        <a:buSzTx/>
                        <a:buFontTx/>
                        <a:buNone/>
                        <a:tabLst/>
                        <a:defRPr/>
                      </a:pPr>
                      <a:r>
                        <a:rPr lang="en-US" sz="2400" dirty="0">
                          <a:solidFill>
                            <a:schemeClr val="bg1"/>
                          </a:solidFill>
                          <a:latin typeface="Segoe UI Light" pitchFamily="34" charset="0"/>
                          <a:cs typeface="Segoe UI" pitchFamily="34" charset="0"/>
                        </a:rPr>
                        <a:t>(do)</a:t>
                      </a:r>
                      <a:br>
                        <a:rPr lang="en-US" sz="1200" dirty="0">
                          <a:solidFill>
                            <a:schemeClr val="bg1"/>
                          </a:solidFill>
                          <a:cs typeface="Segoe UI" pitchFamily="34" charset="0"/>
                        </a:rPr>
                      </a:br>
                      <a:r>
                        <a:rPr lang="en-US" sz="1200" dirty="0">
                          <a:solidFill>
                            <a:schemeClr val="bg1"/>
                          </a:solidFill>
                          <a:latin typeface="+mn-lt"/>
                          <a:cs typeface="Segoe UI" pitchFamily="34" charset="0"/>
                        </a:rPr>
                        <a:t>Student outcomes</a:t>
                      </a:r>
                      <a:endParaRPr lang="en-US" sz="1200" dirty="0">
                        <a:solidFill>
                          <a:schemeClr val="bg1"/>
                        </a:solidFill>
                        <a:latin typeface="Segoe UI Light" pitchFamily="34" charset="0"/>
                        <a:cs typeface="Segoe UI" pitchFamily="34" charset="0"/>
                      </a:endParaRP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setup Event Hubs.</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 should be able to setup a stream analytics job</a:t>
                      </a:r>
                    </a:p>
                    <a:p>
                      <a:pPr marL="238125" indent="-233363" algn="l" defTabSz="684951" rtl="0" eaLnBrk="0" fontAlgn="base" latinLnBrk="0" hangingPunct="0">
                        <a:lnSpc>
                          <a:spcPct val="90000"/>
                        </a:lnSpc>
                        <a:spcBef>
                          <a:spcPct val="30000"/>
                        </a:spcBef>
                        <a:spcAft>
                          <a:spcPct val="0"/>
                        </a:spcAft>
                        <a:buClr>
                          <a:srgbClr val="FFC000"/>
                        </a:buClr>
                        <a:buSzPct val="90000"/>
                        <a:buFont typeface="+mj-lt"/>
                        <a:buAutoNum type="arabicParenR"/>
                      </a:pPr>
                      <a:r>
                        <a:rPr lang="en-US" sz="1200" kern="1200" dirty="0">
                          <a:solidFill>
                            <a:schemeClr val="tx1">
                              <a:lumMod val="85000"/>
                            </a:schemeClr>
                          </a:solidFill>
                          <a:latin typeface="+mn-lt"/>
                          <a:ea typeface="+mn-ea"/>
                          <a:cs typeface="Segoe UI" pitchFamily="34" charset="0"/>
                        </a:rPr>
                        <a:t>The students should be able to collect analysis on streaming data.</a:t>
                      </a: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862524"/>
                  </a:ext>
                </a:extLst>
              </a:tr>
              <a:tr h="452971">
                <a:tc>
                  <a:txBody>
                    <a:bodyPr/>
                    <a:lstStyle/>
                    <a:p>
                      <a:pPr algn="r"/>
                      <a:r>
                        <a:rPr lang="en-US" sz="1400" b="0" kern="1200" dirty="0">
                          <a:solidFill>
                            <a:schemeClr val="tx1">
                              <a:lumMod val="85000"/>
                            </a:schemeClr>
                          </a:solidFill>
                          <a:latin typeface="+mn-lt"/>
                          <a:ea typeface="+mn-ea"/>
                          <a:cs typeface="+mn-cs"/>
                        </a:rPr>
                        <a:t>More information</a:t>
                      </a:r>
                    </a:p>
                  </a:txBody>
                  <a:tcPr marL="121903" marR="121903" marT="121903" marB="121903" anchor="ctr">
                    <a:lnL w="12700" cmpd="sng">
                      <a:noFill/>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816188" rtl="0" eaLnBrk="1" fontAlgn="auto" latinLnBrk="0" hangingPunct="1">
                        <a:lnSpc>
                          <a:spcPct val="100000"/>
                        </a:lnSpc>
                        <a:spcBef>
                          <a:spcPts val="0"/>
                        </a:spcBef>
                        <a:spcAft>
                          <a:spcPts val="0"/>
                        </a:spcAft>
                        <a:buClrTx/>
                        <a:buSzTx/>
                        <a:buFontTx/>
                        <a:buNone/>
                        <a:tabLst/>
                        <a:defRPr/>
                      </a:pPr>
                      <a:r>
                        <a:rPr lang="en-US" sz="1200" baseline="0" dirty="0">
                          <a:solidFill>
                            <a:schemeClr val="tx1">
                              <a:lumMod val="85000"/>
                            </a:schemeClr>
                          </a:solidFill>
                        </a:rPr>
                        <a:t>For MCT course feedback, visit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Microsoft Official Courseware forum</a:t>
                      </a:r>
                      <a:endParaRPr lang="en-US" sz="1200" dirty="0">
                        <a:solidFill>
                          <a:schemeClr val="tx1">
                            <a:lumMod val="85000"/>
                          </a:schemeClr>
                        </a:solidFill>
                      </a:endParaRPr>
                    </a:p>
                  </a:txBody>
                  <a:tcPr marL="243805" marR="121903" marT="121903" marB="121903"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2748881"/>
                  </a:ext>
                </a:extLst>
              </a:tr>
            </a:tbl>
          </a:graphicData>
        </a:graphic>
      </p:graphicFrame>
    </p:spTree>
    <p:extLst>
      <p:ext uri="{BB962C8B-B14F-4D97-AF65-F5344CB8AC3E}">
        <p14:creationId xmlns:p14="http://schemas.microsoft.com/office/powerpoint/2010/main" val="20625310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3775842" cy="2462213"/>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02</a:t>
            </a:r>
          </a:p>
          <a:p>
            <a:r>
              <a:rPr lang="en-US" sz="4000" dirty="0">
                <a:solidFill>
                  <a:schemeClr val="accent1"/>
                </a:solidFill>
                <a:latin typeface="Segoe UI Semibold"/>
              </a:rPr>
              <a:t>Data Ingestion </a:t>
            </a:r>
          </a:p>
          <a:p>
            <a:r>
              <a:rPr lang="en-US" sz="4000" dirty="0">
                <a:solidFill>
                  <a:schemeClr val="accent1"/>
                </a:solidFill>
                <a:latin typeface="Segoe UI Semibold"/>
              </a:rPr>
              <a:t>with Event Hubs</a:t>
            </a:r>
          </a:p>
          <a:p>
            <a:endParaRPr lang="en-GB" sz="4000" dirty="0">
              <a:solidFill>
                <a:schemeClr val="accent1"/>
              </a:solidFill>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1982081"/>
          </a:xfrm>
        </p:spPr>
        <p:txBody>
          <a:bodyPr/>
          <a:lstStyle/>
          <a:p>
            <a:r>
              <a:rPr lang="en-US" dirty="0"/>
              <a:t>Describe Azure Event Hubs</a:t>
            </a:r>
          </a:p>
          <a:p>
            <a:r>
              <a:rPr lang="en-US" dirty="0"/>
              <a:t>Create an Event Hub</a:t>
            </a:r>
          </a:p>
          <a:p>
            <a:r>
              <a:rPr lang="en-US" dirty="0"/>
              <a:t>Evaluate the performance of an Event Hub</a:t>
            </a:r>
          </a:p>
          <a:p>
            <a:r>
              <a:rPr lang="en-US" dirty="0"/>
              <a:t>Configure applications to use an Event Hub</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Event Hubs</a:t>
            </a:r>
          </a:p>
        </p:txBody>
      </p:sp>
      <p:sp>
        <p:nvSpPr>
          <p:cNvPr id="4" name="TextBox 3"/>
          <p:cNvSpPr txBox="1"/>
          <p:nvPr/>
        </p:nvSpPr>
        <p:spPr>
          <a:xfrm>
            <a:off x="759970" y="1633682"/>
            <a:ext cx="4916359" cy="4093428"/>
          </a:xfrm>
          <a:prstGeom prst="rect">
            <a:avLst/>
          </a:prstGeom>
          <a:noFill/>
        </p:spPr>
        <p:txBody>
          <a:bodyPr wrap="square" rtlCol="0">
            <a:spAutoFit/>
          </a:bodyPr>
          <a:lstStyle/>
          <a:p>
            <a:r>
              <a:rPr lang="en-US" sz="3200" i="1" dirty="0">
                <a:solidFill>
                  <a:srgbClr val="505050"/>
                </a:solidFill>
                <a:latin typeface="Segoe UI"/>
              </a:rPr>
              <a:t>“Azure Event Hubs is a highly scalable publish-subscribe service that can ingest millions of events per second and stream them into multiple applications.”</a:t>
            </a:r>
          </a:p>
          <a:p>
            <a:endParaRPr lang="en-US" sz="1800" dirty="0">
              <a:solidFill>
                <a:srgbClr val="505050"/>
              </a:solidFill>
              <a:latin typeface="Segoe UI"/>
            </a:endParaRPr>
          </a:p>
          <a:p>
            <a:endParaRPr lang="en-US" sz="1800" dirty="0">
              <a:solidFill>
                <a:srgbClr val="505050"/>
              </a:solidFill>
              <a:latin typeface="Segoe UI"/>
            </a:endParaRPr>
          </a:p>
        </p:txBody>
      </p:sp>
      <p:pic>
        <p:nvPicPr>
          <p:cNvPr id="3" name="Picture 2">
            <a:extLst>
              <a:ext uri="{FF2B5EF4-FFF2-40B4-BE49-F238E27FC236}">
                <a16:creationId xmlns:a16="http://schemas.microsoft.com/office/drawing/2014/main" id="{9C0E8C0F-9252-4CC3-967E-F2B40DAA71A4}"/>
              </a:ext>
            </a:extLst>
          </p:cNvPr>
          <p:cNvPicPr>
            <a:picLocks noChangeAspect="1"/>
          </p:cNvPicPr>
          <p:nvPr/>
        </p:nvPicPr>
        <p:blipFill>
          <a:blip r:embed="rId3"/>
          <a:stretch>
            <a:fillRect/>
          </a:stretch>
        </p:blipFill>
        <p:spPr>
          <a:xfrm>
            <a:off x="5768006" y="1082300"/>
            <a:ext cx="5575849" cy="5196192"/>
          </a:xfrm>
          <a:prstGeom prst="rect">
            <a:avLst/>
          </a:prstGeom>
        </p:spPr>
      </p:pic>
    </p:spTree>
    <p:extLst>
      <p:ext uri="{BB962C8B-B14F-4D97-AF65-F5344CB8AC3E}">
        <p14:creationId xmlns:p14="http://schemas.microsoft.com/office/powerpoint/2010/main" val="40140994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5055409" y="0"/>
            <a:ext cx="713500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553998"/>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Create an Event Hub</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4" name="Rectangle 3">
            <a:extLst>
              <a:ext uri="{FF2B5EF4-FFF2-40B4-BE49-F238E27FC236}">
                <a16:creationId xmlns:a16="http://schemas.microsoft.com/office/drawing/2014/main" id="{DA62BB12-F533-4F0B-A559-B28D5A1DF97D}"/>
              </a:ext>
            </a:extLst>
          </p:cNvPr>
          <p:cNvSpPr/>
          <p:nvPr/>
        </p:nvSpPr>
        <p:spPr>
          <a:xfrm>
            <a:off x="5154421" y="74224"/>
            <a:ext cx="6594130" cy="6786473"/>
          </a:xfrm>
          <a:prstGeom prst="rect">
            <a:avLst/>
          </a:prstGeom>
        </p:spPr>
        <p:txBody>
          <a:bodyPr wrap="square">
            <a:spAutoFit/>
          </a:bodyPr>
          <a:lstStyle/>
          <a:p>
            <a:r>
              <a:rPr lang="en-US" sz="1500" b="1" dirty="0"/>
              <a:t>Create an event hub namespace:</a:t>
            </a:r>
          </a:p>
          <a:p>
            <a:endParaRPr lang="en-US" sz="1500" dirty="0"/>
          </a:p>
          <a:p>
            <a:pPr marL="228600" indent="-228600">
              <a:buFont typeface="+mj-lt"/>
              <a:buAutoNum type="arabicPeriod"/>
            </a:pPr>
            <a:r>
              <a:rPr lang="en-US" sz="1500" dirty="0"/>
              <a:t>In the </a:t>
            </a:r>
            <a:r>
              <a:rPr lang="en-US" sz="1500" dirty="0">
                <a:hlinkClick r:id="rId3">
                  <a:extLst>
                    <a:ext uri="{A12FA001-AC4F-418D-AE19-62706E023703}">
                      <ahyp:hlinkClr xmlns:ahyp="http://schemas.microsoft.com/office/drawing/2018/hyperlinkcolor" val="tx"/>
                    </a:ext>
                  </a:extLst>
                </a:hlinkClick>
              </a:rPr>
              <a:t>Azure portal</a:t>
            </a:r>
            <a:r>
              <a:rPr lang="en-US" sz="1500" dirty="0"/>
              <a:t>, select </a:t>
            </a:r>
            <a:r>
              <a:rPr lang="en-US" sz="1500" b="1" dirty="0"/>
              <a:t>NEW</a:t>
            </a:r>
            <a:r>
              <a:rPr lang="en-US" sz="1500" dirty="0"/>
              <a:t>, type </a:t>
            </a:r>
            <a:r>
              <a:rPr lang="en-US" sz="1500" b="1" dirty="0"/>
              <a:t>Event Hubs</a:t>
            </a:r>
            <a:r>
              <a:rPr lang="en-US" sz="1500" dirty="0"/>
              <a:t>, and then select </a:t>
            </a:r>
            <a:r>
              <a:rPr lang="en-US" sz="1500" b="1" dirty="0"/>
              <a:t>Event Hubs</a:t>
            </a:r>
            <a:r>
              <a:rPr lang="en-US" sz="1500" dirty="0"/>
              <a:t> from the resulting search. Then select </a:t>
            </a:r>
            <a:r>
              <a:rPr lang="en-US" sz="1500" b="1" dirty="0"/>
              <a:t>Create</a:t>
            </a:r>
            <a:r>
              <a:rPr lang="en-US" sz="1500" dirty="0"/>
              <a:t>.</a:t>
            </a:r>
          </a:p>
          <a:p>
            <a:pPr marL="228600" indent="-228600">
              <a:buFont typeface="+mj-lt"/>
              <a:buAutoNum type="arabicPeriod"/>
            </a:pPr>
            <a:r>
              <a:rPr lang="en-US" sz="1500" dirty="0"/>
              <a:t>Provide a name for the event hub, and then create a resource group. Specify </a:t>
            </a:r>
            <a:r>
              <a:rPr lang="en-US" sz="1500" b="1" dirty="0"/>
              <a:t>xx-name-eh</a:t>
            </a:r>
            <a:r>
              <a:rPr lang="en-US" sz="1500" dirty="0"/>
              <a:t> and </a:t>
            </a:r>
            <a:r>
              <a:rPr lang="en-US" sz="1500" b="1" dirty="0"/>
              <a:t>xx-name-rg</a:t>
            </a:r>
            <a:r>
              <a:rPr lang="en-US" sz="1500" dirty="0"/>
              <a:t> respectively, XX- represent your initials to ensure uniqueness of the Event Hub name and Resource Group name, </a:t>
            </a:r>
          </a:p>
          <a:p>
            <a:pPr marL="228600" indent="-228600">
              <a:buFont typeface="+mj-lt"/>
              <a:buAutoNum type="arabicPeriod"/>
            </a:pPr>
            <a:r>
              <a:rPr lang="en-US" sz="1500" dirty="0"/>
              <a:t>Click the checkbox to P</a:t>
            </a:r>
            <a:r>
              <a:rPr lang="en-US" sz="1500" b="1" dirty="0"/>
              <a:t>in to the dashboard</a:t>
            </a:r>
            <a:r>
              <a:rPr lang="en-US" sz="1500" dirty="0"/>
              <a:t>, then select the </a:t>
            </a:r>
            <a:r>
              <a:rPr lang="en-US" sz="1500" b="1" dirty="0"/>
              <a:t>Create</a:t>
            </a:r>
            <a:r>
              <a:rPr lang="en-US" sz="1500" dirty="0"/>
              <a:t> button.</a:t>
            </a:r>
          </a:p>
          <a:p>
            <a:pPr marL="228600" indent="-228600">
              <a:buFont typeface="+mj-lt"/>
              <a:buAutoNum type="arabicPeriod"/>
            </a:pPr>
            <a:endParaRPr lang="en-US" sz="1500" dirty="0"/>
          </a:p>
          <a:p>
            <a:r>
              <a:rPr lang="en-US" sz="1500" b="1" dirty="0"/>
              <a:t>Create an event hub</a:t>
            </a:r>
          </a:p>
          <a:p>
            <a:pPr marL="228600" indent="-228600">
              <a:buFont typeface="+mj-lt"/>
              <a:buAutoNum type="arabicPeriod"/>
            </a:pPr>
            <a:endParaRPr lang="en-US" sz="1500" dirty="0"/>
          </a:p>
          <a:p>
            <a:pPr marL="228600" indent="-228600">
              <a:buFont typeface="+mj-lt"/>
              <a:buAutoNum type="arabicPeriod"/>
            </a:pPr>
            <a:r>
              <a:rPr lang="en-US" sz="1500" dirty="0"/>
              <a:t>After the deployment is complete, click the </a:t>
            </a:r>
            <a:r>
              <a:rPr lang="en-US" sz="1500" b="1" dirty="0"/>
              <a:t>xx-name-eh </a:t>
            </a:r>
            <a:r>
              <a:rPr lang="en-US" sz="1500" dirty="0"/>
              <a:t>event hub on the dashboard. </a:t>
            </a:r>
          </a:p>
          <a:p>
            <a:pPr marL="228600" indent="-228600">
              <a:buFont typeface="+mj-lt"/>
              <a:buAutoNum type="arabicPeriod"/>
            </a:pPr>
            <a:r>
              <a:rPr lang="en-US" sz="1500" dirty="0"/>
              <a:t>Then, under </a:t>
            </a:r>
            <a:r>
              <a:rPr lang="en-US" sz="1500" b="1" dirty="0"/>
              <a:t>Entities</a:t>
            </a:r>
            <a:r>
              <a:rPr lang="en-US" sz="1500" dirty="0"/>
              <a:t>, select </a:t>
            </a:r>
            <a:r>
              <a:rPr lang="en-US" sz="1500" b="1" dirty="0"/>
              <a:t>Event Hubs</a:t>
            </a:r>
            <a:r>
              <a:rPr lang="en-US" sz="1500" dirty="0"/>
              <a:t>.</a:t>
            </a:r>
          </a:p>
          <a:p>
            <a:pPr marL="228600" indent="-228600">
              <a:buFont typeface="+mj-lt"/>
              <a:buAutoNum type="arabicPeriod"/>
            </a:pPr>
            <a:r>
              <a:rPr lang="en-US" sz="1500" dirty="0"/>
              <a:t>To create the event hub, select the </a:t>
            </a:r>
            <a:r>
              <a:rPr lang="en-US" sz="1500" b="1" dirty="0"/>
              <a:t>+ Event Hub</a:t>
            </a:r>
            <a:r>
              <a:rPr lang="en-US" sz="1500" dirty="0"/>
              <a:t> button. Provide the name </a:t>
            </a:r>
            <a:r>
              <a:rPr lang="en-US" sz="1500" b="1" dirty="0"/>
              <a:t>socialstudy-eh</a:t>
            </a:r>
            <a:r>
              <a:rPr lang="en-US" sz="1500" dirty="0"/>
              <a:t>, and then select </a:t>
            </a:r>
            <a:r>
              <a:rPr lang="en-US" sz="1500" b="1" dirty="0"/>
              <a:t>Create</a:t>
            </a:r>
            <a:r>
              <a:rPr lang="en-US" sz="1500" dirty="0"/>
              <a:t>.</a:t>
            </a:r>
          </a:p>
          <a:p>
            <a:pPr marL="228600" indent="-228600">
              <a:buFont typeface="+mj-lt"/>
              <a:buAutoNum type="arabicPeriod"/>
            </a:pPr>
            <a:r>
              <a:rPr lang="en-US" sz="1500" dirty="0"/>
              <a:t>To grant access to the event hub, we need to create a shared access policy. Select the  </a:t>
            </a:r>
            <a:r>
              <a:rPr lang="en-US" sz="1500" b="1" dirty="0"/>
              <a:t>socialstudy-eh </a:t>
            </a:r>
            <a:r>
              <a:rPr lang="en-US" sz="1500" dirty="0"/>
              <a:t>event hub when it appears, and then, under </a:t>
            </a:r>
            <a:r>
              <a:rPr lang="en-US" sz="1500" b="1" dirty="0"/>
              <a:t>Settings</a:t>
            </a:r>
            <a:r>
              <a:rPr lang="en-US" sz="1500" dirty="0"/>
              <a:t>, select </a:t>
            </a:r>
            <a:r>
              <a:rPr lang="en-US" sz="1500" b="1" dirty="0"/>
              <a:t>Shared access policies</a:t>
            </a:r>
            <a:r>
              <a:rPr lang="en-US" sz="1500" dirty="0"/>
              <a:t>.</a:t>
            </a:r>
          </a:p>
          <a:p>
            <a:pPr marL="228600" indent="-228600">
              <a:buFont typeface="+mj-lt"/>
              <a:buAutoNum type="arabicPeriod"/>
            </a:pPr>
            <a:r>
              <a:rPr lang="en-US" sz="1500" dirty="0"/>
              <a:t>Under </a:t>
            </a:r>
            <a:r>
              <a:rPr lang="en-US" sz="1500" b="1" dirty="0"/>
              <a:t>Shared access policies</a:t>
            </a:r>
            <a:r>
              <a:rPr lang="en-US" sz="1500" dirty="0"/>
              <a:t>, create a policy with </a:t>
            </a:r>
            <a:r>
              <a:rPr lang="en-US" sz="1500" b="1" dirty="0"/>
              <a:t>MANAGE</a:t>
            </a:r>
            <a:r>
              <a:rPr lang="en-US" sz="1500" dirty="0"/>
              <a:t> permissions by selecting </a:t>
            </a:r>
            <a:r>
              <a:rPr lang="en-US" sz="1500" b="1" dirty="0"/>
              <a:t>+ Add</a:t>
            </a:r>
            <a:r>
              <a:rPr lang="en-US" sz="1500" dirty="0"/>
              <a:t>. Give the policy the name of </a:t>
            </a:r>
            <a:r>
              <a:rPr lang="en-US" sz="1500" b="1" dirty="0"/>
              <a:t>xx-name-eh-sap</a:t>
            </a:r>
            <a:r>
              <a:rPr lang="en-US" sz="1500" dirty="0"/>
              <a:t> , check </a:t>
            </a:r>
            <a:r>
              <a:rPr lang="en-US" sz="1500" b="1" dirty="0"/>
              <a:t>MANAGE</a:t>
            </a:r>
            <a:r>
              <a:rPr lang="en-US" sz="1500" dirty="0"/>
              <a:t>, and then select </a:t>
            </a:r>
            <a:r>
              <a:rPr lang="en-US" sz="1500" b="1" dirty="0"/>
              <a:t>Create</a:t>
            </a:r>
            <a:r>
              <a:rPr lang="en-US" sz="1500" dirty="0"/>
              <a:t>.</a:t>
            </a:r>
          </a:p>
          <a:p>
            <a:pPr marL="228600" indent="-228600">
              <a:buFont typeface="+mj-lt"/>
              <a:buAutoNum type="arabicPeriod"/>
            </a:pPr>
            <a:r>
              <a:rPr lang="en-US" sz="1500" dirty="0"/>
              <a:t>Select your new policy after it has been created, and then select the copy button for the </a:t>
            </a:r>
            <a:r>
              <a:rPr lang="en-US" sz="1500" b="1" dirty="0"/>
              <a:t>CONNECTION STRING - PRIMARY KEY</a:t>
            </a:r>
            <a:r>
              <a:rPr lang="en-US" sz="1500" dirty="0"/>
              <a:t> entity. </a:t>
            </a:r>
          </a:p>
          <a:p>
            <a:pPr marL="228600" indent="-228600">
              <a:buFont typeface="+mj-lt"/>
              <a:buAutoNum type="arabicPeriod"/>
            </a:pPr>
            <a:r>
              <a:rPr lang="en-US" sz="1500" dirty="0"/>
              <a:t>Paste the </a:t>
            </a:r>
            <a:r>
              <a:rPr lang="en-US" sz="1500" b="1" dirty="0"/>
              <a:t>CONNECTION STRING - PRIMARY KEY</a:t>
            </a:r>
            <a:r>
              <a:rPr lang="en-US" sz="1500" dirty="0"/>
              <a:t> entity into Notepad, this is needed later in the exercise.</a:t>
            </a:r>
          </a:p>
          <a:p>
            <a:pPr marL="228600" indent="-228600">
              <a:buFont typeface="+mj-lt"/>
              <a:buAutoNum type="arabicPeriod"/>
            </a:pPr>
            <a:r>
              <a:rPr lang="en-US" sz="1500" dirty="0"/>
              <a:t>Leave all windows open</a:t>
            </a:r>
          </a:p>
        </p:txBody>
      </p:sp>
    </p:spTree>
    <p:extLst>
      <p:ext uri="{BB962C8B-B14F-4D97-AF65-F5344CB8AC3E}">
        <p14:creationId xmlns:p14="http://schemas.microsoft.com/office/powerpoint/2010/main" val="42661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12931" y="1375113"/>
            <a:ext cx="4052136" cy="1967188"/>
          </a:xfrm>
          <a:prstGeom prst="rect">
            <a:avLst/>
          </a:prstGeom>
          <a:solidFill>
            <a:srgbClr val="FFFF00"/>
          </a:solidFill>
          <a:ln w="25400">
            <a:solidFill>
              <a:srgbClr val="006F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latin typeface="Segoe UI"/>
            </a:endParaRPr>
          </a:p>
        </p:txBody>
      </p:sp>
      <p:sp>
        <p:nvSpPr>
          <p:cNvPr id="25" name="TextBox 24"/>
          <p:cNvSpPr txBox="1"/>
          <p:nvPr/>
        </p:nvSpPr>
        <p:spPr>
          <a:xfrm>
            <a:off x="6482805" y="1544156"/>
            <a:ext cx="2040012" cy="751445"/>
          </a:xfrm>
          <a:prstGeom prst="rect">
            <a:avLst/>
          </a:prstGeom>
          <a:noFill/>
        </p:spPr>
        <p:txBody>
          <a:bodyPr wrap="none" rtlCol="0">
            <a:spAutoFit/>
          </a:bodyPr>
          <a:lstStyle/>
          <a:p>
            <a:r>
              <a:rPr lang="en-US" sz="1400" b="1" i="1" dirty="0">
                <a:solidFill>
                  <a:srgbClr val="006FD4"/>
                </a:solidFill>
                <a:latin typeface="Segoe UI" panose="020B0502040204020203" pitchFamily="34" charset="0"/>
                <a:cs typeface="Segoe UI" panose="020B0502040204020203" pitchFamily="34" charset="0"/>
              </a:rPr>
              <a:t>&lt;name&gt;</a:t>
            </a:r>
            <a:r>
              <a:rPr lang="en-US" sz="1400" b="1" dirty="0">
                <a:solidFill>
                  <a:srgbClr val="006FD4"/>
                </a:solidFill>
                <a:latin typeface="Segoe UI" panose="020B0502040204020203" pitchFamily="34" charset="0"/>
                <a:cs typeface="Segoe UI" panose="020B0502040204020203" pitchFamily="34" charset="0"/>
              </a:rPr>
              <a:t>ns</a:t>
            </a:r>
            <a:r>
              <a:rPr lang="en-US" sz="1400" b="1" i="1" dirty="0">
                <a:solidFill>
                  <a:srgbClr val="006FD4"/>
                </a:solidFill>
                <a:latin typeface="Segoe UI" panose="020B0502040204020203" pitchFamily="34" charset="0"/>
                <a:cs typeface="Segoe UI" panose="020B0502040204020203" pitchFamily="34" charset="0"/>
              </a:rPr>
              <a:t> </a:t>
            </a:r>
            <a:br>
              <a:rPr lang="en-US" sz="1400" b="1" i="1" dirty="0">
                <a:solidFill>
                  <a:srgbClr val="006FD4"/>
                </a:solidFill>
                <a:latin typeface="Segoe UI" panose="020B0502040204020203" pitchFamily="34" charset="0"/>
                <a:cs typeface="Segoe UI" panose="020B0502040204020203" pitchFamily="34" charset="0"/>
              </a:rPr>
            </a:br>
            <a:r>
              <a:rPr lang="en-US" sz="1400" i="1" dirty="0">
                <a:solidFill>
                  <a:srgbClr val="006FD4"/>
                </a:solidFill>
                <a:latin typeface="Segoe UI" panose="020B0502040204020203" pitchFamily="34" charset="0"/>
                <a:cs typeface="Segoe UI" panose="020B0502040204020203" pitchFamily="34" charset="0"/>
              </a:rPr>
              <a:t>Service Bus Namespace</a:t>
            </a:r>
          </a:p>
          <a:p>
            <a:endParaRPr lang="en-US" sz="1400" b="1" i="1" dirty="0">
              <a:solidFill>
                <a:srgbClr val="006FD4"/>
              </a:solidFill>
              <a:latin typeface="Segoe UI" panose="020B0502040204020203" pitchFamily="34" charset="0"/>
              <a:cs typeface="Segoe UI" panose="020B0502040204020203" pitchFamily="34" charset="0"/>
            </a:endParaRPr>
          </a:p>
        </p:txBody>
      </p:sp>
      <p:sp>
        <p:nvSpPr>
          <p:cNvPr id="14" name="Rectangle 13"/>
          <p:cNvSpPr/>
          <p:nvPr/>
        </p:nvSpPr>
        <p:spPr>
          <a:xfrm>
            <a:off x="5659682" y="2362672"/>
            <a:ext cx="3750692" cy="739142"/>
          </a:xfrm>
          <a:prstGeom prst="rect">
            <a:avLst/>
          </a:prstGeom>
          <a:noFill/>
          <a:ln w="25400">
            <a:solidFill>
              <a:srgbClr val="006F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FFFF"/>
              </a:solidFill>
              <a:latin typeface="Segoe UI"/>
            </a:endParaRPr>
          </a:p>
        </p:txBody>
      </p:sp>
      <p:sp>
        <p:nvSpPr>
          <p:cNvPr id="15" name="Freeform 14"/>
          <p:cNvSpPr>
            <a:spLocks noChangeAspect="1"/>
          </p:cNvSpPr>
          <p:nvPr/>
        </p:nvSpPr>
        <p:spPr bwMode="auto">
          <a:xfrm>
            <a:off x="5757886" y="2476823"/>
            <a:ext cx="519446" cy="520413"/>
          </a:xfrm>
          <a:custGeom>
            <a:avLst/>
            <a:gdLst>
              <a:gd name="connsiteX0" fmla="*/ 6080 w 266700"/>
              <a:gd name="connsiteY0" fmla="*/ 206375 h 269875"/>
              <a:gd name="connsiteX1" fmla="*/ 32224 w 266700"/>
              <a:gd name="connsiteY1" fmla="*/ 206375 h 269875"/>
              <a:gd name="connsiteX2" fmla="*/ 37943 w 266700"/>
              <a:gd name="connsiteY2" fmla="*/ 211229 h 269875"/>
              <a:gd name="connsiteX3" fmla="*/ 37943 w 266700"/>
              <a:gd name="connsiteY3" fmla="*/ 233878 h 269875"/>
              <a:gd name="connsiteX4" fmla="*/ 230344 w 266700"/>
              <a:gd name="connsiteY4" fmla="*/ 233878 h 269875"/>
              <a:gd name="connsiteX5" fmla="*/ 230344 w 266700"/>
              <a:gd name="connsiteY5" fmla="*/ 212038 h 269875"/>
              <a:gd name="connsiteX6" fmla="*/ 235246 w 266700"/>
              <a:gd name="connsiteY6" fmla="*/ 207184 h 269875"/>
              <a:gd name="connsiteX7" fmla="*/ 261390 w 266700"/>
              <a:gd name="connsiteY7" fmla="*/ 207184 h 269875"/>
              <a:gd name="connsiteX8" fmla="*/ 266700 w 266700"/>
              <a:gd name="connsiteY8" fmla="*/ 212038 h 269875"/>
              <a:gd name="connsiteX9" fmla="*/ 266700 w 266700"/>
              <a:gd name="connsiteY9" fmla="*/ 265022 h 269875"/>
              <a:gd name="connsiteX10" fmla="*/ 262207 w 266700"/>
              <a:gd name="connsiteY10" fmla="*/ 269875 h 269875"/>
              <a:gd name="connsiteX11" fmla="*/ 6080 w 266700"/>
              <a:gd name="connsiteY11" fmla="*/ 269875 h 269875"/>
              <a:gd name="connsiteX12" fmla="*/ 1587 w 266700"/>
              <a:gd name="connsiteY12" fmla="*/ 265022 h 269875"/>
              <a:gd name="connsiteX13" fmla="*/ 1587 w 266700"/>
              <a:gd name="connsiteY13" fmla="*/ 212038 h 269875"/>
              <a:gd name="connsiteX14" fmla="*/ 6080 w 266700"/>
              <a:gd name="connsiteY14" fmla="*/ 206375 h 269875"/>
              <a:gd name="connsiteX15" fmla="*/ 60007 w 266700"/>
              <a:gd name="connsiteY15" fmla="*/ 171450 h 269875"/>
              <a:gd name="connsiteX16" fmla="*/ 95163 w 266700"/>
              <a:gd name="connsiteY16" fmla="*/ 171450 h 269875"/>
              <a:gd name="connsiteX17" fmla="*/ 100012 w 266700"/>
              <a:gd name="connsiteY17" fmla="*/ 175866 h 269875"/>
              <a:gd name="connsiteX18" fmla="*/ 100012 w 266700"/>
              <a:gd name="connsiteY18" fmla="*/ 201959 h 269875"/>
              <a:gd name="connsiteX19" fmla="*/ 95163 w 266700"/>
              <a:gd name="connsiteY19" fmla="*/ 206375 h 269875"/>
              <a:gd name="connsiteX20" fmla="*/ 60007 w 266700"/>
              <a:gd name="connsiteY20" fmla="*/ 206375 h 269875"/>
              <a:gd name="connsiteX21" fmla="*/ 55562 w 266700"/>
              <a:gd name="connsiteY21" fmla="*/ 201959 h 269875"/>
              <a:gd name="connsiteX22" fmla="*/ 55562 w 266700"/>
              <a:gd name="connsiteY22" fmla="*/ 175866 h 269875"/>
              <a:gd name="connsiteX23" fmla="*/ 60007 w 266700"/>
              <a:gd name="connsiteY23" fmla="*/ 171450 h 269875"/>
              <a:gd name="connsiteX24" fmla="*/ 125095 w 266700"/>
              <a:gd name="connsiteY24" fmla="*/ 146050 h 269875"/>
              <a:gd name="connsiteX25" fmla="*/ 160655 w 266700"/>
              <a:gd name="connsiteY25" fmla="*/ 146050 h 269875"/>
              <a:gd name="connsiteX26" fmla="*/ 165100 w 266700"/>
              <a:gd name="connsiteY26" fmla="*/ 150867 h 269875"/>
              <a:gd name="connsiteX27" fmla="*/ 165100 w 266700"/>
              <a:gd name="connsiteY27" fmla="*/ 176559 h 269875"/>
              <a:gd name="connsiteX28" fmla="*/ 160655 w 266700"/>
              <a:gd name="connsiteY28" fmla="*/ 180975 h 269875"/>
              <a:gd name="connsiteX29" fmla="*/ 125095 w 266700"/>
              <a:gd name="connsiteY29" fmla="*/ 180975 h 269875"/>
              <a:gd name="connsiteX30" fmla="*/ 120650 w 266700"/>
              <a:gd name="connsiteY30" fmla="*/ 176559 h 269875"/>
              <a:gd name="connsiteX31" fmla="*/ 120650 w 266700"/>
              <a:gd name="connsiteY31" fmla="*/ 150867 h 269875"/>
              <a:gd name="connsiteX32" fmla="*/ 125095 w 266700"/>
              <a:gd name="connsiteY32" fmla="*/ 146050 h 269875"/>
              <a:gd name="connsiteX33" fmla="*/ 188999 w 266700"/>
              <a:gd name="connsiteY33" fmla="*/ 117475 h 269875"/>
              <a:gd name="connsiteX34" fmla="*/ 224155 w 266700"/>
              <a:gd name="connsiteY34" fmla="*/ 117475 h 269875"/>
              <a:gd name="connsiteX35" fmla="*/ 228600 w 266700"/>
              <a:gd name="connsiteY35" fmla="*/ 122454 h 269875"/>
              <a:gd name="connsiteX36" fmla="*/ 228600 w 266700"/>
              <a:gd name="connsiteY36" fmla="*/ 149009 h 269875"/>
              <a:gd name="connsiteX37" fmla="*/ 228196 w 266700"/>
              <a:gd name="connsiteY37" fmla="*/ 149009 h 269875"/>
              <a:gd name="connsiteX38" fmla="*/ 223347 w 266700"/>
              <a:gd name="connsiteY38" fmla="*/ 153988 h 269875"/>
              <a:gd name="connsiteX39" fmla="*/ 188999 w 266700"/>
              <a:gd name="connsiteY39" fmla="*/ 153988 h 269875"/>
              <a:gd name="connsiteX40" fmla="*/ 184150 w 266700"/>
              <a:gd name="connsiteY40" fmla="*/ 149009 h 269875"/>
              <a:gd name="connsiteX41" fmla="*/ 184150 w 266700"/>
              <a:gd name="connsiteY41" fmla="*/ 122454 h 269875"/>
              <a:gd name="connsiteX42" fmla="*/ 188999 w 266700"/>
              <a:gd name="connsiteY42" fmla="*/ 117475 h 269875"/>
              <a:gd name="connsiteX43" fmla="*/ 60539 w 266700"/>
              <a:gd name="connsiteY43" fmla="*/ 117475 h 269875"/>
              <a:gd name="connsiteX44" fmla="*/ 96623 w 266700"/>
              <a:gd name="connsiteY44" fmla="*/ 117475 h 269875"/>
              <a:gd name="connsiteX45" fmla="*/ 101600 w 266700"/>
              <a:gd name="connsiteY45" fmla="*/ 121891 h 269875"/>
              <a:gd name="connsiteX46" fmla="*/ 101600 w 266700"/>
              <a:gd name="connsiteY46" fmla="*/ 147984 h 269875"/>
              <a:gd name="connsiteX47" fmla="*/ 96623 w 266700"/>
              <a:gd name="connsiteY47" fmla="*/ 152400 h 269875"/>
              <a:gd name="connsiteX48" fmla="*/ 60539 w 266700"/>
              <a:gd name="connsiteY48" fmla="*/ 152400 h 269875"/>
              <a:gd name="connsiteX49" fmla="*/ 55562 w 266700"/>
              <a:gd name="connsiteY49" fmla="*/ 147984 h 269875"/>
              <a:gd name="connsiteX50" fmla="*/ 55562 w 266700"/>
              <a:gd name="connsiteY50" fmla="*/ 121891 h 269875"/>
              <a:gd name="connsiteX51" fmla="*/ 60539 w 266700"/>
              <a:gd name="connsiteY51" fmla="*/ 117475 h 269875"/>
              <a:gd name="connsiteX52" fmla="*/ 125095 w 266700"/>
              <a:gd name="connsiteY52" fmla="*/ 90487 h 269875"/>
              <a:gd name="connsiteX53" fmla="*/ 160655 w 266700"/>
              <a:gd name="connsiteY53" fmla="*/ 90487 h 269875"/>
              <a:gd name="connsiteX54" fmla="*/ 165100 w 266700"/>
              <a:gd name="connsiteY54" fmla="*/ 94903 h 269875"/>
              <a:gd name="connsiteX55" fmla="*/ 165100 w 266700"/>
              <a:gd name="connsiteY55" fmla="*/ 120996 h 269875"/>
              <a:gd name="connsiteX56" fmla="*/ 160655 w 266700"/>
              <a:gd name="connsiteY56" fmla="*/ 125412 h 269875"/>
              <a:gd name="connsiteX57" fmla="*/ 125095 w 266700"/>
              <a:gd name="connsiteY57" fmla="*/ 125412 h 269875"/>
              <a:gd name="connsiteX58" fmla="*/ 120650 w 266700"/>
              <a:gd name="connsiteY58" fmla="*/ 120996 h 269875"/>
              <a:gd name="connsiteX59" fmla="*/ 120650 w 266700"/>
              <a:gd name="connsiteY59" fmla="*/ 94903 h 269875"/>
              <a:gd name="connsiteX60" fmla="*/ 125095 w 266700"/>
              <a:gd name="connsiteY60" fmla="*/ 90487 h 269875"/>
              <a:gd name="connsiteX61" fmla="*/ 60084 w 266700"/>
              <a:gd name="connsiteY61" fmla="*/ 61912 h 269875"/>
              <a:gd name="connsiteX62" fmla="*/ 95845 w 266700"/>
              <a:gd name="connsiteY62" fmla="*/ 61912 h 269875"/>
              <a:gd name="connsiteX63" fmla="*/ 101600 w 266700"/>
              <a:gd name="connsiteY63" fmla="*/ 66326 h 269875"/>
              <a:gd name="connsiteX64" fmla="*/ 101600 w 266700"/>
              <a:gd name="connsiteY64" fmla="*/ 93610 h 269875"/>
              <a:gd name="connsiteX65" fmla="*/ 96668 w 266700"/>
              <a:gd name="connsiteY65" fmla="*/ 98425 h 269875"/>
              <a:gd name="connsiteX66" fmla="*/ 60084 w 266700"/>
              <a:gd name="connsiteY66" fmla="*/ 98425 h 269875"/>
              <a:gd name="connsiteX67" fmla="*/ 55562 w 266700"/>
              <a:gd name="connsiteY67" fmla="*/ 93610 h 269875"/>
              <a:gd name="connsiteX68" fmla="*/ 55562 w 266700"/>
              <a:gd name="connsiteY68" fmla="*/ 66326 h 269875"/>
              <a:gd name="connsiteX69" fmla="*/ 60084 w 266700"/>
              <a:gd name="connsiteY69" fmla="*/ 61912 h 269875"/>
              <a:gd name="connsiteX70" fmla="*/ 4887 w 266700"/>
              <a:gd name="connsiteY70" fmla="*/ 0 h 269875"/>
              <a:gd name="connsiteX71" fmla="*/ 260634 w 266700"/>
              <a:gd name="connsiteY71" fmla="*/ 0 h 269875"/>
              <a:gd name="connsiteX72" fmla="*/ 264706 w 266700"/>
              <a:gd name="connsiteY72" fmla="*/ 4853 h 269875"/>
              <a:gd name="connsiteX73" fmla="*/ 264706 w 266700"/>
              <a:gd name="connsiteY73" fmla="*/ 58646 h 269875"/>
              <a:gd name="connsiteX74" fmla="*/ 259819 w 266700"/>
              <a:gd name="connsiteY74" fmla="*/ 63500 h 269875"/>
              <a:gd name="connsiteX75" fmla="*/ 233756 w 266700"/>
              <a:gd name="connsiteY75" fmla="*/ 63500 h 269875"/>
              <a:gd name="connsiteX76" fmla="*/ 228462 w 266700"/>
              <a:gd name="connsiteY76" fmla="*/ 58646 h 269875"/>
              <a:gd name="connsiteX77" fmla="*/ 228462 w 266700"/>
              <a:gd name="connsiteY77" fmla="*/ 35997 h 269875"/>
              <a:gd name="connsiteX78" fmla="*/ 37059 w 266700"/>
              <a:gd name="connsiteY78" fmla="*/ 35997 h 269875"/>
              <a:gd name="connsiteX79" fmla="*/ 37059 w 266700"/>
              <a:gd name="connsiteY79" fmla="*/ 58646 h 269875"/>
              <a:gd name="connsiteX80" fmla="*/ 32172 w 266700"/>
              <a:gd name="connsiteY80" fmla="*/ 63500 h 269875"/>
              <a:gd name="connsiteX81" fmla="*/ 4887 w 266700"/>
              <a:gd name="connsiteY81" fmla="*/ 63500 h 269875"/>
              <a:gd name="connsiteX82" fmla="*/ 0 w 266700"/>
              <a:gd name="connsiteY82" fmla="*/ 58646 h 269875"/>
              <a:gd name="connsiteX83" fmla="*/ 0 w 266700"/>
              <a:gd name="connsiteY83" fmla="*/ 4853 h 269875"/>
              <a:gd name="connsiteX84" fmla="*/ 4887 w 266700"/>
              <a:gd name="connsiteY84" fmla="*/ 0 h 26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6700" h="269875">
                <a:moveTo>
                  <a:pt x="6080" y="206375"/>
                </a:moveTo>
                <a:lnTo>
                  <a:pt x="32224" y="206375"/>
                </a:lnTo>
                <a:cubicBezTo>
                  <a:pt x="35900" y="206375"/>
                  <a:pt x="37943" y="208397"/>
                  <a:pt x="37943" y="211229"/>
                </a:cubicBezTo>
                <a:lnTo>
                  <a:pt x="37943" y="233878"/>
                </a:lnTo>
                <a:lnTo>
                  <a:pt x="230344" y="233878"/>
                </a:lnTo>
                <a:lnTo>
                  <a:pt x="230344" y="212038"/>
                </a:lnTo>
                <a:cubicBezTo>
                  <a:pt x="230344" y="209206"/>
                  <a:pt x="232387" y="207184"/>
                  <a:pt x="235246" y="207184"/>
                </a:cubicBezTo>
                <a:lnTo>
                  <a:pt x="261390" y="207184"/>
                </a:lnTo>
                <a:cubicBezTo>
                  <a:pt x="264249" y="207184"/>
                  <a:pt x="265883" y="209206"/>
                  <a:pt x="266700" y="212038"/>
                </a:cubicBezTo>
                <a:lnTo>
                  <a:pt x="266700" y="265022"/>
                </a:lnTo>
                <a:cubicBezTo>
                  <a:pt x="266700" y="267853"/>
                  <a:pt x="264658" y="269875"/>
                  <a:pt x="262207" y="269875"/>
                </a:cubicBezTo>
                <a:lnTo>
                  <a:pt x="6080" y="269875"/>
                </a:lnTo>
                <a:cubicBezTo>
                  <a:pt x="3629" y="269875"/>
                  <a:pt x="1587" y="267853"/>
                  <a:pt x="1587" y="265022"/>
                </a:cubicBezTo>
                <a:lnTo>
                  <a:pt x="1587" y="212038"/>
                </a:lnTo>
                <a:cubicBezTo>
                  <a:pt x="1587" y="208397"/>
                  <a:pt x="3629" y="206375"/>
                  <a:pt x="6080" y="206375"/>
                </a:cubicBezTo>
                <a:close/>
                <a:moveTo>
                  <a:pt x="60007" y="171450"/>
                </a:moveTo>
                <a:lnTo>
                  <a:pt x="95163" y="171450"/>
                </a:lnTo>
                <a:cubicBezTo>
                  <a:pt x="97992" y="171450"/>
                  <a:pt x="100012" y="173457"/>
                  <a:pt x="100012" y="175866"/>
                </a:cubicBezTo>
                <a:lnTo>
                  <a:pt x="100012" y="201959"/>
                </a:lnTo>
                <a:cubicBezTo>
                  <a:pt x="100012" y="204368"/>
                  <a:pt x="97992" y="206375"/>
                  <a:pt x="95163" y="206375"/>
                </a:cubicBezTo>
                <a:lnTo>
                  <a:pt x="60007" y="206375"/>
                </a:lnTo>
                <a:cubicBezTo>
                  <a:pt x="57179" y="206375"/>
                  <a:pt x="55562" y="204368"/>
                  <a:pt x="55562" y="201959"/>
                </a:cubicBezTo>
                <a:lnTo>
                  <a:pt x="55562" y="175866"/>
                </a:lnTo>
                <a:cubicBezTo>
                  <a:pt x="55562" y="173457"/>
                  <a:pt x="57179" y="171450"/>
                  <a:pt x="60007" y="171450"/>
                </a:cubicBezTo>
                <a:close/>
                <a:moveTo>
                  <a:pt x="125095" y="146050"/>
                </a:moveTo>
                <a:lnTo>
                  <a:pt x="160655" y="146050"/>
                </a:lnTo>
                <a:cubicBezTo>
                  <a:pt x="163080" y="146050"/>
                  <a:pt x="165100" y="148057"/>
                  <a:pt x="165100" y="150867"/>
                </a:cubicBezTo>
                <a:lnTo>
                  <a:pt x="165100" y="176559"/>
                </a:lnTo>
                <a:cubicBezTo>
                  <a:pt x="165100" y="178968"/>
                  <a:pt x="163080" y="180975"/>
                  <a:pt x="160655" y="180975"/>
                </a:cubicBezTo>
                <a:lnTo>
                  <a:pt x="125095" y="180975"/>
                </a:lnTo>
                <a:cubicBezTo>
                  <a:pt x="122671" y="180975"/>
                  <a:pt x="120650" y="178968"/>
                  <a:pt x="120650" y="176559"/>
                </a:cubicBezTo>
                <a:lnTo>
                  <a:pt x="120650" y="150867"/>
                </a:lnTo>
                <a:cubicBezTo>
                  <a:pt x="120650" y="148057"/>
                  <a:pt x="122671" y="146050"/>
                  <a:pt x="125095" y="146050"/>
                </a:cubicBezTo>
                <a:close/>
                <a:moveTo>
                  <a:pt x="188999" y="117475"/>
                </a:moveTo>
                <a:lnTo>
                  <a:pt x="224155" y="117475"/>
                </a:lnTo>
                <a:cubicBezTo>
                  <a:pt x="226984" y="117475"/>
                  <a:pt x="228600" y="119549"/>
                  <a:pt x="228600" y="122454"/>
                </a:cubicBezTo>
                <a:lnTo>
                  <a:pt x="228600" y="149009"/>
                </a:lnTo>
                <a:lnTo>
                  <a:pt x="228196" y="149009"/>
                </a:lnTo>
                <a:cubicBezTo>
                  <a:pt x="228196" y="151913"/>
                  <a:pt x="226176" y="153988"/>
                  <a:pt x="223347" y="153988"/>
                </a:cubicBezTo>
                <a:lnTo>
                  <a:pt x="188999" y="153988"/>
                </a:lnTo>
                <a:cubicBezTo>
                  <a:pt x="186171" y="153988"/>
                  <a:pt x="184150" y="151913"/>
                  <a:pt x="184150" y="149009"/>
                </a:cubicBezTo>
                <a:lnTo>
                  <a:pt x="184150" y="122454"/>
                </a:lnTo>
                <a:cubicBezTo>
                  <a:pt x="184150" y="119549"/>
                  <a:pt x="186171" y="117475"/>
                  <a:pt x="188999" y="117475"/>
                </a:cubicBezTo>
                <a:close/>
                <a:moveTo>
                  <a:pt x="60539" y="117475"/>
                </a:moveTo>
                <a:lnTo>
                  <a:pt x="96623" y="117475"/>
                </a:lnTo>
                <a:cubicBezTo>
                  <a:pt x="99526" y="117475"/>
                  <a:pt x="101600" y="119482"/>
                  <a:pt x="101600" y="121891"/>
                </a:cubicBezTo>
                <a:lnTo>
                  <a:pt x="101600" y="147984"/>
                </a:lnTo>
                <a:cubicBezTo>
                  <a:pt x="101600" y="150393"/>
                  <a:pt x="99526" y="152400"/>
                  <a:pt x="96623" y="152400"/>
                </a:cubicBezTo>
                <a:lnTo>
                  <a:pt x="60539" y="152400"/>
                </a:lnTo>
                <a:cubicBezTo>
                  <a:pt x="57636" y="152400"/>
                  <a:pt x="55562" y="150393"/>
                  <a:pt x="55562" y="147984"/>
                </a:cubicBezTo>
                <a:lnTo>
                  <a:pt x="55562" y="121891"/>
                </a:lnTo>
                <a:cubicBezTo>
                  <a:pt x="55562" y="119482"/>
                  <a:pt x="57636" y="117475"/>
                  <a:pt x="60539" y="117475"/>
                </a:cubicBezTo>
                <a:close/>
                <a:moveTo>
                  <a:pt x="125095" y="90487"/>
                </a:moveTo>
                <a:lnTo>
                  <a:pt x="160655" y="90487"/>
                </a:lnTo>
                <a:cubicBezTo>
                  <a:pt x="163080" y="90487"/>
                  <a:pt x="165100" y="92494"/>
                  <a:pt x="165100" y="94903"/>
                </a:cubicBezTo>
                <a:lnTo>
                  <a:pt x="165100" y="120996"/>
                </a:lnTo>
                <a:cubicBezTo>
                  <a:pt x="165100" y="123405"/>
                  <a:pt x="163080" y="125412"/>
                  <a:pt x="160655" y="125412"/>
                </a:cubicBezTo>
                <a:lnTo>
                  <a:pt x="125095" y="125412"/>
                </a:lnTo>
                <a:cubicBezTo>
                  <a:pt x="122671" y="125412"/>
                  <a:pt x="120650" y="123405"/>
                  <a:pt x="120650" y="120996"/>
                </a:cubicBezTo>
                <a:lnTo>
                  <a:pt x="120650" y="94903"/>
                </a:lnTo>
                <a:cubicBezTo>
                  <a:pt x="120650" y="92494"/>
                  <a:pt x="122671" y="90487"/>
                  <a:pt x="125095" y="90487"/>
                </a:cubicBezTo>
                <a:close/>
                <a:moveTo>
                  <a:pt x="60084" y="61912"/>
                </a:moveTo>
                <a:lnTo>
                  <a:pt x="95845" y="61912"/>
                </a:lnTo>
                <a:cubicBezTo>
                  <a:pt x="99545" y="61912"/>
                  <a:pt x="101600" y="63918"/>
                  <a:pt x="101600" y="66326"/>
                </a:cubicBezTo>
                <a:lnTo>
                  <a:pt x="101600" y="93610"/>
                </a:lnTo>
                <a:cubicBezTo>
                  <a:pt x="101600" y="96419"/>
                  <a:pt x="99545" y="98425"/>
                  <a:pt x="96668" y="98425"/>
                </a:cubicBezTo>
                <a:lnTo>
                  <a:pt x="60084" y="98425"/>
                </a:lnTo>
                <a:cubicBezTo>
                  <a:pt x="57206" y="98425"/>
                  <a:pt x="55562" y="96419"/>
                  <a:pt x="55562" y="93610"/>
                </a:cubicBezTo>
                <a:lnTo>
                  <a:pt x="55562" y="66326"/>
                </a:lnTo>
                <a:cubicBezTo>
                  <a:pt x="55562" y="63918"/>
                  <a:pt x="57206" y="61912"/>
                  <a:pt x="60084" y="61912"/>
                </a:cubicBezTo>
                <a:close/>
                <a:moveTo>
                  <a:pt x="4887" y="0"/>
                </a:moveTo>
                <a:lnTo>
                  <a:pt x="260634" y="0"/>
                </a:lnTo>
                <a:cubicBezTo>
                  <a:pt x="263484" y="0"/>
                  <a:pt x="265113" y="2022"/>
                  <a:pt x="264706" y="4853"/>
                </a:cubicBezTo>
                <a:lnTo>
                  <a:pt x="264706" y="58646"/>
                </a:lnTo>
                <a:cubicBezTo>
                  <a:pt x="264706" y="61478"/>
                  <a:pt x="262670" y="63500"/>
                  <a:pt x="259819" y="63500"/>
                </a:cubicBezTo>
                <a:lnTo>
                  <a:pt x="233756" y="63500"/>
                </a:lnTo>
                <a:cubicBezTo>
                  <a:pt x="230498" y="63500"/>
                  <a:pt x="228462" y="61478"/>
                  <a:pt x="228462" y="58646"/>
                </a:cubicBezTo>
                <a:lnTo>
                  <a:pt x="228462" y="35997"/>
                </a:lnTo>
                <a:lnTo>
                  <a:pt x="37059" y="35997"/>
                </a:lnTo>
                <a:lnTo>
                  <a:pt x="37059" y="58646"/>
                </a:lnTo>
                <a:cubicBezTo>
                  <a:pt x="37059" y="61478"/>
                  <a:pt x="35022" y="63500"/>
                  <a:pt x="32172" y="63500"/>
                </a:cubicBezTo>
                <a:lnTo>
                  <a:pt x="4887" y="63500"/>
                </a:lnTo>
                <a:cubicBezTo>
                  <a:pt x="2036" y="63500"/>
                  <a:pt x="0" y="61478"/>
                  <a:pt x="0" y="58646"/>
                </a:cubicBezTo>
                <a:lnTo>
                  <a:pt x="0" y="4853"/>
                </a:lnTo>
                <a:cubicBezTo>
                  <a:pt x="0" y="2022"/>
                  <a:pt x="2036" y="0"/>
                  <a:pt x="4887"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endParaRPr lang="en-US" sz="1600" dirty="0">
              <a:solidFill>
                <a:srgbClr val="505050"/>
              </a:solidFill>
              <a:latin typeface="Segoe UI"/>
            </a:endParaRPr>
          </a:p>
        </p:txBody>
      </p:sp>
      <p:sp>
        <p:nvSpPr>
          <p:cNvPr id="16" name="TextBox 15"/>
          <p:cNvSpPr txBox="1"/>
          <p:nvPr/>
        </p:nvSpPr>
        <p:spPr>
          <a:xfrm>
            <a:off x="6479844" y="2349063"/>
            <a:ext cx="2059054" cy="751445"/>
          </a:xfrm>
          <a:prstGeom prst="rect">
            <a:avLst/>
          </a:prstGeom>
          <a:noFill/>
        </p:spPr>
        <p:txBody>
          <a:bodyPr wrap="none" rtlCol="0">
            <a:spAutoFit/>
          </a:bodyPr>
          <a:lstStyle/>
          <a:p>
            <a:r>
              <a:rPr lang="en-US" sz="1400" b="1" i="1" dirty="0">
                <a:solidFill>
                  <a:srgbClr val="006FD4"/>
                </a:solidFill>
                <a:latin typeface="Segoe UI" panose="020B0502040204020203" pitchFamily="34" charset="0"/>
                <a:cs typeface="Segoe UI" panose="020B0502040204020203" pitchFamily="34" charset="0"/>
              </a:rPr>
              <a:t>&lt;name&gt;</a:t>
            </a:r>
            <a:r>
              <a:rPr lang="en-US" sz="1400" b="1" dirty="0">
                <a:solidFill>
                  <a:srgbClr val="006FD4"/>
                </a:solidFill>
                <a:latin typeface="Segoe UI" panose="020B0502040204020203" pitchFamily="34" charset="0"/>
                <a:cs typeface="Segoe UI" panose="020B0502040204020203" pitchFamily="34" charset="0"/>
              </a:rPr>
              <a:t>eh</a:t>
            </a:r>
            <a:endParaRPr lang="en-US" sz="1400" b="1" i="1" dirty="0">
              <a:solidFill>
                <a:srgbClr val="006FD4"/>
              </a:solidFill>
              <a:latin typeface="Segoe UI" panose="020B0502040204020203" pitchFamily="34" charset="0"/>
              <a:cs typeface="Segoe UI" panose="020B0502040204020203" pitchFamily="34" charset="0"/>
            </a:endParaRPr>
          </a:p>
          <a:p>
            <a:r>
              <a:rPr lang="en-US" sz="1400" i="1" dirty="0">
                <a:solidFill>
                  <a:srgbClr val="006FD4"/>
                </a:solidFill>
                <a:latin typeface="Segoe UI" panose="020B0502040204020203" pitchFamily="34" charset="0"/>
                <a:cs typeface="Segoe UI" panose="020B0502040204020203" pitchFamily="34" charset="0"/>
              </a:rPr>
              <a:t>Event Hub</a:t>
            </a:r>
            <a:endParaRPr lang="en-US" sz="1400" b="1" i="1" dirty="0">
              <a:solidFill>
                <a:srgbClr val="006FD4"/>
              </a:solidFill>
              <a:latin typeface="Segoe UI" panose="020B0502040204020203" pitchFamily="34" charset="0"/>
              <a:cs typeface="Segoe UI" panose="020B0502040204020203" pitchFamily="34" charset="0"/>
            </a:endParaRPr>
          </a:p>
          <a:p>
            <a:r>
              <a:rPr lang="en-US" sz="1400" dirty="0">
                <a:solidFill>
                  <a:srgbClr val="006FD4"/>
                </a:solidFill>
                <a:latin typeface="Segoe UI" panose="020B0502040204020203" pitchFamily="34" charset="0"/>
                <a:cs typeface="Segoe UI" panose="020B0502040204020203" pitchFamily="34" charset="0"/>
              </a:rPr>
              <a:t>Queues streaming data</a:t>
            </a:r>
          </a:p>
        </p:txBody>
      </p:sp>
      <p:sp>
        <p:nvSpPr>
          <p:cNvPr id="5" name="Rectangle 4"/>
          <p:cNvSpPr/>
          <p:nvPr/>
        </p:nvSpPr>
        <p:spPr>
          <a:xfrm>
            <a:off x="2994778" y="1205609"/>
            <a:ext cx="8999908" cy="5463679"/>
          </a:xfrm>
          <a:prstGeom prst="rect">
            <a:avLst/>
          </a:prstGeom>
          <a:noFill/>
          <a:ln w="25400">
            <a:solidFill>
              <a:srgbClr val="006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latin typeface="Segoe UI"/>
            </a:endParaRPr>
          </a:p>
        </p:txBody>
      </p:sp>
      <p:sp>
        <p:nvSpPr>
          <p:cNvPr id="47" name="Web Site Devices Listen Arrow"/>
          <p:cNvSpPr/>
          <p:nvPr/>
        </p:nvSpPr>
        <p:spPr>
          <a:xfrm>
            <a:off x="2286195" y="4526405"/>
            <a:ext cx="4296264" cy="48456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FF"/>
                </a:solidFill>
                <a:latin typeface="Segoe UI"/>
              </a:rPr>
              <a:t>Receive</a:t>
            </a:r>
          </a:p>
        </p:txBody>
      </p:sp>
      <p:sp>
        <p:nvSpPr>
          <p:cNvPr id="49" name="Stream Analytics Send Arrow"/>
          <p:cNvSpPr/>
          <p:nvPr/>
        </p:nvSpPr>
        <p:spPr>
          <a:xfrm rot="16200000">
            <a:off x="6866662" y="3468921"/>
            <a:ext cx="1034898" cy="48456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FFFF"/>
                </a:solidFill>
                <a:latin typeface="Segoe UI"/>
              </a:rPr>
              <a:t>Send</a:t>
            </a:r>
          </a:p>
        </p:txBody>
      </p:sp>
      <p:sp>
        <p:nvSpPr>
          <p:cNvPr id="26" name="Freeform 25"/>
          <p:cNvSpPr>
            <a:spLocks noChangeAspect="1"/>
          </p:cNvSpPr>
          <p:nvPr/>
        </p:nvSpPr>
        <p:spPr bwMode="auto">
          <a:xfrm>
            <a:off x="5709808" y="1571261"/>
            <a:ext cx="565057" cy="669865"/>
          </a:xfrm>
          <a:custGeom>
            <a:avLst/>
            <a:gdLst>
              <a:gd name="connsiteX0" fmla="*/ 58738 w 196850"/>
              <a:gd name="connsiteY0" fmla="*/ 139700 h 233362"/>
              <a:gd name="connsiteX1" fmla="*/ 82550 w 196850"/>
              <a:gd name="connsiteY1" fmla="*/ 139700 h 233362"/>
              <a:gd name="connsiteX2" fmla="*/ 82550 w 196850"/>
              <a:gd name="connsiteY2" fmla="*/ 188912 h 233362"/>
              <a:gd name="connsiteX3" fmla="*/ 103188 w 196850"/>
              <a:gd name="connsiteY3" fmla="*/ 188912 h 233362"/>
              <a:gd name="connsiteX4" fmla="*/ 71438 w 196850"/>
              <a:gd name="connsiteY4" fmla="*/ 233362 h 233362"/>
              <a:gd name="connsiteX5" fmla="*/ 38100 w 196850"/>
              <a:gd name="connsiteY5" fmla="*/ 188912 h 233362"/>
              <a:gd name="connsiteX6" fmla="*/ 58738 w 196850"/>
              <a:gd name="connsiteY6" fmla="*/ 188912 h 233362"/>
              <a:gd name="connsiteX7" fmla="*/ 41275 w 196850"/>
              <a:gd name="connsiteY7" fmla="*/ 114300 h 233362"/>
              <a:gd name="connsiteX8" fmla="*/ 100013 w 196850"/>
              <a:gd name="connsiteY8" fmla="*/ 114300 h 233362"/>
              <a:gd name="connsiteX9" fmla="*/ 100013 w 196850"/>
              <a:gd name="connsiteY9" fmla="*/ 131762 h 233362"/>
              <a:gd name="connsiteX10" fmla="*/ 41275 w 196850"/>
              <a:gd name="connsiteY10" fmla="*/ 131762 h 233362"/>
              <a:gd name="connsiteX11" fmla="*/ 41275 w 196850"/>
              <a:gd name="connsiteY11" fmla="*/ 90487 h 233362"/>
              <a:gd name="connsiteX12" fmla="*/ 100013 w 196850"/>
              <a:gd name="connsiteY12" fmla="*/ 90487 h 233362"/>
              <a:gd name="connsiteX13" fmla="*/ 100013 w 196850"/>
              <a:gd name="connsiteY13" fmla="*/ 107949 h 233362"/>
              <a:gd name="connsiteX14" fmla="*/ 41275 w 196850"/>
              <a:gd name="connsiteY14" fmla="*/ 107949 h 233362"/>
              <a:gd name="connsiteX15" fmla="*/ 41275 w 196850"/>
              <a:gd name="connsiteY15" fmla="*/ 66675 h 233362"/>
              <a:gd name="connsiteX16" fmla="*/ 100013 w 196850"/>
              <a:gd name="connsiteY16" fmla="*/ 66675 h 233362"/>
              <a:gd name="connsiteX17" fmla="*/ 100013 w 196850"/>
              <a:gd name="connsiteY17" fmla="*/ 82550 h 233362"/>
              <a:gd name="connsiteX18" fmla="*/ 41275 w 196850"/>
              <a:gd name="connsiteY18" fmla="*/ 82550 h 233362"/>
              <a:gd name="connsiteX19" fmla="*/ 90487 w 196850"/>
              <a:gd name="connsiteY19" fmla="*/ 26987 h 233362"/>
              <a:gd name="connsiteX20" fmla="*/ 150800 w 196850"/>
              <a:gd name="connsiteY20" fmla="*/ 106855 h 233362"/>
              <a:gd name="connsiteX21" fmla="*/ 158136 w 196850"/>
              <a:gd name="connsiteY21" fmla="*/ 106855 h 233362"/>
              <a:gd name="connsiteX22" fmla="*/ 196850 w 196850"/>
              <a:gd name="connsiteY22" fmla="*/ 139861 h 233362"/>
              <a:gd name="connsiteX23" fmla="*/ 196850 w 196850"/>
              <a:gd name="connsiteY23" fmla="*/ 171237 h 233362"/>
              <a:gd name="connsiteX24" fmla="*/ 187477 w 196850"/>
              <a:gd name="connsiteY24" fmla="*/ 179387 h 233362"/>
              <a:gd name="connsiteX25" fmla="*/ 90487 w 196850"/>
              <a:gd name="connsiteY25" fmla="*/ 179387 h 233362"/>
              <a:gd name="connsiteX26" fmla="*/ 90487 w 196850"/>
              <a:gd name="connsiteY26" fmla="*/ 154938 h 233362"/>
              <a:gd name="connsiteX27" fmla="*/ 172399 w 196850"/>
              <a:gd name="connsiteY27" fmla="*/ 154938 h 233362"/>
              <a:gd name="connsiteX28" fmla="*/ 172399 w 196850"/>
              <a:gd name="connsiteY28" fmla="*/ 140676 h 233362"/>
              <a:gd name="connsiteX29" fmla="*/ 156913 w 196850"/>
              <a:gd name="connsiteY29" fmla="*/ 129674 h 233362"/>
              <a:gd name="connsiteX30" fmla="*/ 124311 w 196850"/>
              <a:gd name="connsiteY30" fmla="*/ 130081 h 233362"/>
              <a:gd name="connsiteX31" fmla="*/ 124719 w 196850"/>
              <a:gd name="connsiteY31" fmla="*/ 113782 h 233362"/>
              <a:gd name="connsiteX32" fmla="*/ 90487 w 196850"/>
              <a:gd name="connsiteY32" fmla="*/ 50214 h 233362"/>
              <a:gd name="connsiteX33" fmla="*/ 7726 w 196850"/>
              <a:gd name="connsiteY33" fmla="*/ 0 h 233362"/>
              <a:gd name="connsiteX34" fmla="*/ 76043 w 196850"/>
              <a:gd name="connsiteY34" fmla="*/ 0 h 233362"/>
              <a:gd name="connsiteX35" fmla="*/ 81330 w 196850"/>
              <a:gd name="connsiteY35" fmla="*/ 7355 h 233362"/>
              <a:gd name="connsiteX36" fmla="*/ 81330 w 196850"/>
              <a:gd name="connsiteY36" fmla="*/ 58024 h 233362"/>
              <a:gd name="connsiteX37" fmla="*/ 56931 w 196850"/>
              <a:gd name="connsiteY37" fmla="*/ 58024 h 233362"/>
              <a:gd name="connsiteX38" fmla="*/ 56931 w 196850"/>
              <a:gd name="connsiteY38" fmla="*/ 25334 h 233362"/>
              <a:gd name="connsiteX39" fmla="*/ 24399 w 196850"/>
              <a:gd name="connsiteY39" fmla="*/ 25334 h 233362"/>
              <a:gd name="connsiteX40" fmla="*/ 24399 w 196850"/>
              <a:gd name="connsiteY40" fmla="*/ 114300 h 233362"/>
              <a:gd name="connsiteX41" fmla="*/ 24403 w 196850"/>
              <a:gd name="connsiteY41" fmla="*/ 114300 h 233362"/>
              <a:gd name="connsiteX42" fmla="*/ 24810 w 196850"/>
              <a:gd name="connsiteY42" fmla="*/ 156389 h 233362"/>
              <a:gd name="connsiteX43" fmla="*/ 49213 w 196850"/>
              <a:gd name="connsiteY43" fmla="*/ 156389 h 233362"/>
              <a:gd name="connsiteX44" fmla="*/ 49213 w 196850"/>
              <a:gd name="connsiteY44" fmla="*/ 180975 h 233362"/>
              <a:gd name="connsiteX45" fmla="*/ 8541 w 196850"/>
              <a:gd name="connsiteY45" fmla="*/ 180975 h 233362"/>
              <a:gd name="connsiteX46" fmla="*/ 0 w 196850"/>
              <a:gd name="connsiteY46" fmla="*/ 173057 h 233362"/>
              <a:gd name="connsiteX47" fmla="*/ 0 w 196850"/>
              <a:gd name="connsiteY47" fmla="*/ 138112 h 233362"/>
              <a:gd name="connsiteX48" fmla="*/ 0 w 196850"/>
              <a:gd name="connsiteY48" fmla="*/ 114300 h 233362"/>
              <a:gd name="connsiteX49" fmla="*/ 149 w 196850"/>
              <a:gd name="connsiteY49" fmla="*/ 114300 h 233362"/>
              <a:gd name="connsiteX50" fmla="*/ 813 w 196850"/>
              <a:gd name="connsiteY50" fmla="*/ 8581 h 233362"/>
              <a:gd name="connsiteX51" fmla="*/ 7726 w 196850"/>
              <a:gd name="connsiteY51" fmla="*/ 0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6850" h="233362">
                <a:moveTo>
                  <a:pt x="58738" y="139700"/>
                </a:moveTo>
                <a:lnTo>
                  <a:pt x="82550" y="139700"/>
                </a:lnTo>
                <a:lnTo>
                  <a:pt x="82550" y="188912"/>
                </a:lnTo>
                <a:lnTo>
                  <a:pt x="103188" y="188912"/>
                </a:lnTo>
                <a:lnTo>
                  <a:pt x="71438" y="233362"/>
                </a:lnTo>
                <a:lnTo>
                  <a:pt x="38100" y="188912"/>
                </a:lnTo>
                <a:lnTo>
                  <a:pt x="58738" y="188912"/>
                </a:lnTo>
                <a:close/>
                <a:moveTo>
                  <a:pt x="41275" y="114300"/>
                </a:moveTo>
                <a:lnTo>
                  <a:pt x="100013" y="114300"/>
                </a:lnTo>
                <a:lnTo>
                  <a:pt x="100013" y="131762"/>
                </a:lnTo>
                <a:lnTo>
                  <a:pt x="41275" y="131762"/>
                </a:lnTo>
                <a:close/>
                <a:moveTo>
                  <a:pt x="41275" y="90487"/>
                </a:moveTo>
                <a:lnTo>
                  <a:pt x="100013" y="90487"/>
                </a:lnTo>
                <a:lnTo>
                  <a:pt x="100013" y="107949"/>
                </a:lnTo>
                <a:lnTo>
                  <a:pt x="41275" y="107949"/>
                </a:lnTo>
                <a:close/>
                <a:moveTo>
                  <a:pt x="41275" y="66675"/>
                </a:moveTo>
                <a:lnTo>
                  <a:pt x="100013" y="66675"/>
                </a:lnTo>
                <a:lnTo>
                  <a:pt x="100013" y="82550"/>
                </a:lnTo>
                <a:lnTo>
                  <a:pt x="41275" y="82550"/>
                </a:lnTo>
                <a:close/>
                <a:moveTo>
                  <a:pt x="90487" y="26987"/>
                </a:moveTo>
                <a:cubicBezTo>
                  <a:pt x="123089" y="33507"/>
                  <a:pt x="147133" y="57549"/>
                  <a:pt x="150800" y="106855"/>
                </a:cubicBezTo>
                <a:lnTo>
                  <a:pt x="158136" y="106855"/>
                </a:lnTo>
                <a:cubicBezTo>
                  <a:pt x="179327" y="106855"/>
                  <a:pt x="196850" y="119894"/>
                  <a:pt x="196850" y="139861"/>
                </a:cubicBezTo>
                <a:lnTo>
                  <a:pt x="196850" y="171237"/>
                </a:lnTo>
                <a:cubicBezTo>
                  <a:pt x="196850" y="172867"/>
                  <a:pt x="189107" y="179387"/>
                  <a:pt x="187477" y="179387"/>
                </a:cubicBezTo>
                <a:lnTo>
                  <a:pt x="90487" y="179387"/>
                </a:lnTo>
                <a:lnTo>
                  <a:pt x="90487" y="154938"/>
                </a:lnTo>
                <a:lnTo>
                  <a:pt x="172399" y="154938"/>
                </a:lnTo>
                <a:lnTo>
                  <a:pt x="172399" y="140676"/>
                </a:lnTo>
                <a:cubicBezTo>
                  <a:pt x="172399" y="131711"/>
                  <a:pt x="165879" y="129674"/>
                  <a:pt x="156913" y="129674"/>
                </a:cubicBezTo>
                <a:lnTo>
                  <a:pt x="124311" y="130081"/>
                </a:lnTo>
                <a:lnTo>
                  <a:pt x="124719" y="113782"/>
                </a:lnTo>
                <a:cubicBezTo>
                  <a:pt x="124311" y="82405"/>
                  <a:pt x="114938" y="58364"/>
                  <a:pt x="90487" y="50214"/>
                </a:cubicBezTo>
                <a:close/>
                <a:moveTo>
                  <a:pt x="7726" y="0"/>
                </a:moveTo>
                <a:lnTo>
                  <a:pt x="76043" y="0"/>
                </a:lnTo>
                <a:cubicBezTo>
                  <a:pt x="78077" y="0"/>
                  <a:pt x="82550" y="0"/>
                  <a:pt x="81330" y="7355"/>
                </a:cubicBezTo>
                <a:lnTo>
                  <a:pt x="81330" y="58024"/>
                </a:lnTo>
                <a:lnTo>
                  <a:pt x="56931" y="58024"/>
                </a:lnTo>
                <a:lnTo>
                  <a:pt x="56931" y="25334"/>
                </a:lnTo>
                <a:lnTo>
                  <a:pt x="24399" y="25334"/>
                </a:lnTo>
                <a:lnTo>
                  <a:pt x="24399" y="114300"/>
                </a:lnTo>
                <a:lnTo>
                  <a:pt x="24403" y="114300"/>
                </a:lnTo>
                <a:lnTo>
                  <a:pt x="24810" y="156389"/>
                </a:lnTo>
                <a:lnTo>
                  <a:pt x="49213" y="156389"/>
                </a:lnTo>
                <a:lnTo>
                  <a:pt x="49213" y="180975"/>
                </a:lnTo>
                <a:lnTo>
                  <a:pt x="8541" y="180975"/>
                </a:lnTo>
                <a:cubicBezTo>
                  <a:pt x="6914" y="180975"/>
                  <a:pt x="0" y="174724"/>
                  <a:pt x="0" y="173057"/>
                </a:cubicBezTo>
                <a:lnTo>
                  <a:pt x="0" y="138112"/>
                </a:lnTo>
                <a:lnTo>
                  <a:pt x="0" y="114300"/>
                </a:lnTo>
                <a:lnTo>
                  <a:pt x="149" y="114300"/>
                </a:lnTo>
                <a:lnTo>
                  <a:pt x="813" y="8581"/>
                </a:lnTo>
                <a:cubicBezTo>
                  <a:pt x="813" y="0"/>
                  <a:pt x="5693" y="0"/>
                  <a:pt x="7726"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endParaRPr lang="en-US" sz="1800" dirty="0">
              <a:solidFill>
                <a:srgbClr val="505050"/>
              </a:solidFill>
              <a:latin typeface="Segoe UI"/>
            </a:endParaRPr>
          </a:p>
        </p:txBody>
      </p:sp>
      <p:sp>
        <p:nvSpPr>
          <p:cNvPr id="64" name="TextBox 63">
            <a:extLst>
              <a:ext uri="{FF2B5EF4-FFF2-40B4-BE49-F238E27FC236}">
                <a16:creationId xmlns:a16="http://schemas.microsoft.com/office/drawing/2014/main" id="{0FBF6063-C0AF-489C-A9C5-BBED7B062EBC}"/>
              </a:ext>
            </a:extLst>
          </p:cNvPr>
          <p:cNvSpPr txBox="1"/>
          <p:nvPr/>
        </p:nvSpPr>
        <p:spPr>
          <a:xfrm>
            <a:off x="816030" y="5387417"/>
            <a:ext cx="1258358" cy="620042"/>
          </a:xfrm>
          <a:prstGeom prst="rect">
            <a:avLst/>
          </a:prstGeom>
          <a:noFill/>
        </p:spPr>
        <p:txBody>
          <a:bodyPr wrap="none" lIns="0" tIns="0" rIns="0" bIns="0" rtlCol="0">
            <a:spAutoFit/>
          </a:bodyPr>
          <a:lstStyle/>
          <a:p>
            <a:pPr algn="ctr">
              <a:lnSpc>
                <a:spcPct val="90000"/>
              </a:lnSpc>
              <a:spcAft>
                <a:spcPts val="588"/>
              </a:spcAft>
            </a:pPr>
            <a:r>
              <a:rPr lang="en-US" sz="1961" dirty="0">
                <a:gradFill>
                  <a:gsLst>
                    <a:gs pos="2917">
                      <a:srgbClr val="00188F"/>
                    </a:gs>
                    <a:gs pos="30000">
                      <a:srgbClr val="00188F"/>
                    </a:gs>
                  </a:gsLst>
                  <a:lin ang="5400000" scaled="0"/>
                </a:gradFill>
                <a:latin typeface="Segoe UI"/>
              </a:rPr>
              <a:t>Mobile</a:t>
            </a:r>
          </a:p>
          <a:p>
            <a:pPr algn="ctr">
              <a:lnSpc>
                <a:spcPct val="90000"/>
              </a:lnSpc>
              <a:spcAft>
                <a:spcPts val="588"/>
              </a:spcAft>
            </a:pPr>
            <a:r>
              <a:rPr lang="en-US" sz="1961" dirty="0">
                <a:gradFill>
                  <a:gsLst>
                    <a:gs pos="2917">
                      <a:srgbClr val="00188F"/>
                    </a:gs>
                    <a:gs pos="30000">
                      <a:srgbClr val="00188F"/>
                    </a:gs>
                  </a:gsLst>
                  <a:lin ang="5400000" scaled="0"/>
                </a:gradFill>
                <a:latin typeface="Segoe UI"/>
              </a:rPr>
              <a:t>Application</a:t>
            </a:r>
          </a:p>
        </p:txBody>
      </p:sp>
      <p:sp>
        <p:nvSpPr>
          <p:cNvPr id="18" name="Title 1">
            <a:extLst>
              <a:ext uri="{FF2B5EF4-FFF2-40B4-BE49-F238E27FC236}">
                <a16:creationId xmlns:a16="http://schemas.microsoft.com/office/drawing/2014/main" id="{35C43864-3E8F-4DEF-B9C3-9327B582E7C0}"/>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Configure Applications to use Event Hubs</a:t>
            </a:r>
          </a:p>
        </p:txBody>
      </p:sp>
      <p:pic>
        <p:nvPicPr>
          <p:cNvPr id="6" name="Picture 5" descr="A picture containing electronics&#10;&#10;Description automatically generated">
            <a:extLst>
              <a:ext uri="{FF2B5EF4-FFF2-40B4-BE49-F238E27FC236}">
                <a16:creationId xmlns:a16="http://schemas.microsoft.com/office/drawing/2014/main" id="{66EBAAFD-F6F9-4B73-93D0-BD0DDA150D6A}"/>
              </a:ext>
            </a:extLst>
          </p:cNvPr>
          <p:cNvPicPr>
            <a:picLocks noChangeAspect="1"/>
          </p:cNvPicPr>
          <p:nvPr/>
        </p:nvPicPr>
        <p:blipFill>
          <a:blip r:embed="rId3"/>
          <a:stretch>
            <a:fillRect/>
          </a:stretch>
        </p:blipFill>
        <p:spPr>
          <a:xfrm>
            <a:off x="909920" y="4136260"/>
            <a:ext cx="1070578" cy="1070578"/>
          </a:xfrm>
          <a:prstGeom prst="rect">
            <a:avLst/>
          </a:prstGeom>
        </p:spPr>
      </p:pic>
      <p:pic>
        <p:nvPicPr>
          <p:cNvPr id="8" name="Picture 7" descr="A close up of a logo&#10;&#10;Description automatically generated">
            <a:extLst>
              <a:ext uri="{FF2B5EF4-FFF2-40B4-BE49-F238E27FC236}">
                <a16:creationId xmlns:a16="http://schemas.microsoft.com/office/drawing/2014/main" id="{F49E7804-4925-452A-AB2D-2F8A2C0CB444}"/>
              </a:ext>
            </a:extLst>
          </p:cNvPr>
          <p:cNvPicPr>
            <a:picLocks noChangeAspect="1"/>
          </p:cNvPicPr>
          <p:nvPr/>
        </p:nvPicPr>
        <p:blipFill>
          <a:blip r:embed="rId4"/>
          <a:stretch>
            <a:fillRect/>
          </a:stretch>
        </p:blipFill>
        <p:spPr>
          <a:xfrm>
            <a:off x="6772197" y="4369475"/>
            <a:ext cx="1201046" cy="1201046"/>
          </a:xfrm>
          <a:prstGeom prst="rect">
            <a:avLst/>
          </a:prstGeom>
        </p:spPr>
      </p:pic>
      <p:sp>
        <p:nvSpPr>
          <p:cNvPr id="19" name="TextBox 18">
            <a:extLst>
              <a:ext uri="{FF2B5EF4-FFF2-40B4-BE49-F238E27FC236}">
                <a16:creationId xmlns:a16="http://schemas.microsoft.com/office/drawing/2014/main" id="{4768E7C0-9BDF-47B8-A91E-4E4C30F14AD9}"/>
              </a:ext>
            </a:extLst>
          </p:cNvPr>
          <p:cNvSpPr txBox="1"/>
          <p:nvPr/>
        </p:nvSpPr>
        <p:spPr>
          <a:xfrm>
            <a:off x="7158917" y="5652391"/>
            <a:ext cx="370294" cy="271549"/>
          </a:xfrm>
          <a:prstGeom prst="rect">
            <a:avLst/>
          </a:prstGeom>
          <a:noFill/>
        </p:spPr>
        <p:txBody>
          <a:bodyPr wrap="none" lIns="0" tIns="0" rIns="0" bIns="0" rtlCol="0">
            <a:spAutoFit/>
          </a:bodyPr>
          <a:lstStyle/>
          <a:p>
            <a:pPr algn="ctr">
              <a:lnSpc>
                <a:spcPct val="90000"/>
              </a:lnSpc>
              <a:spcAft>
                <a:spcPts val="588"/>
              </a:spcAft>
            </a:pPr>
            <a:r>
              <a:rPr lang="en-US" sz="1961" dirty="0">
                <a:gradFill>
                  <a:gsLst>
                    <a:gs pos="2917">
                      <a:srgbClr val="00188F"/>
                    </a:gs>
                    <a:gs pos="30000">
                      <a:srgbClr val="00188F"/>
                    </a:gs>
                  </a:gsLst>
                  <a:lin ang="5400000" scaled="0"/>
                </a:gradFill>
                <a:latin typeface="Segoe UI"/>
              </a:rPr>
              <a:t>API</a:t>
            </a:r>
          </a:p>
        </p:txBody>
      </p:sp>
    </p:spTree>
    <p:extLst>
      <p:ext uri="{BB962C8B-B14F-4D97-AF65-F5344CB8AC3E}">
        <p14:creationId xmlns:p14="http://schemas.microsoft.com/office/powerpoint/2010/main" val="71369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Evaluating the Performance of Event Hubs</a:t>
            </a:r>
            <a:br>
              <a:rPr lang="en-US" dirty="0"/>
            </a:br>
            <a:endParaRPr lang="en-US" sz="4000" dirty="0"/>
          </a:p>
        </p:txBody>
      </p:sp>
      <p:pic>
        <p:nvPicPr>
          <p:cNvPr id="4" name="Picture 3" descr="A screenshot of a computer&#10;&#10;Description automatically generated">
            <a:extLst>
              <a:ext uri="{FF2B5EF4-FFF2-40B4-BE49-F238E27FC236}">
                <a16:creationId xmlns:a16="http://schemas.microsoft.com/office/drawing/2014/main" id="{16D4F578-6B2E-4C26-B2C3-5D036357407F}"/>
              </a:ext>
            </a:extLst>
          </p:cNvPr>
          <p:cNvPicPr>
            <a:picLocks noChangeAspect="1"/>
          </p:cNvPicPr>
          <p:nvPr/>
        </p:nvPicPr>
        <p:blipFill>
          <a:blip r:embed="rId3"/>
          <a:stretch>
            <a:fillRect/>
          </a:stretch>
        </p:blipFill>
        <p:spPr>
          <a:xfrm>
            <a:off x="873629" y="952177"/>
            <a:ext cx="10069601" cy="5677223"/>
          </a:xfrm>
          <a:prstGeom prst="rect">
            <a:avLst/>
          </a:prstGeom>
        </p:spPr>
      </p:pic>
    </p:spTree>
    <p:extLst>
      <p:ext uri="{BB962C8B-B14F-4D97-AF65-F5344CB8AC3E}">
        <p14:creationId xmlns:p14="http://schemas.microsoft.com/office/powerpoint/2010/main" val="370874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687711"/>
          </a:xfrm>
        </p:spPr>
        <p:txBody>
          <a:bodyPr/>
          <a:lstStyle/>
          <a:p>
            <a:r>
              <a:rPr lang="en-US" dirty="0"/>
              <a:t>Q01 - Applications that publish messages to Azure Event Hub very frequently will get the best performance using Advanced Message Queuing Protocol (AMQP) because it establishes a persistent socket. True or False?</a:t>
            </a:r>
          </a:p>
          <a:p>
            <a:r>
              <a:rPr lang="en-GB" b="1" dirty="0"/>
              <a:t>A01 – True</a:t>
            </a:r>
            <a:br>
              <a:rPr lang="en-GB" b="1" dirty="0"/>
            </a:br>
            <a:endParaRPr lang="en-GB" b="1" dirty="0"/>
          </a:p>
          <a:p>
            <a:r>
              <a:rPr lang="en-US" dirty="0"/>
              <a:t>Q02 - By default, how many partitions will a new Event Hub have?</a:t>
            </a:r>
          </a:p>
          <a:p>
            <a:r>
              <a:rPr lang="en-GB" b="1" dirty="0"/>
              <a:t>A02 – 2</a:t>
            </a:r>
          </a:p>
          <a:p>
            <a:endParaRPr lang="en-GB" b="1" dirty="0"/>
          </a:p>
          <a:p>
            <a:r>
              <a:rPr lang="en-US" dirty="0"/>
              <a:t>Q02 - If an Event Hub goes offline before a consumer group can process the events it holds, those events will be lost. True or False?</a:t>
            </a:r>
          </a:p>
          <a:p>
            <a:r>
              <a:rPr lang="en-GB" b="1" dirty="0"/>
              <a:t>A02 – False</a:t>
            </a:r>
            <a:endParaRPr lang="en-US" b="1" dirty="0"/>
          </a:p>
        </p:txBody>
      </p:sp>
    </p:spTree>
    <p:extLst>
      <p:ext uri="{BB962C8B-B14F-4D97-AF65-F5344CB8AC3E}">
        <p14:creationId xmlns:p14="http://schemas.microsoft.com/office/powerpoint/2010/main" val="86295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5042727" cy="2462213"/>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03</a:t>
            </a:r>
          </a:p>
          <a:p>
            <a:r>
              <a:rPr lang="en-US" sz="4000" dirty="0">
                <a:solidFill>
                  <a:schemeClr val="accent1"/>
                </a:solidFill>
                <a:latin typeface="Segoe UI Semibold"/>
              </a:rPr>
              <a:t>Processing Data with </a:t>
            </a:r>
          </a:p>
          <a:p>
            <a:r>
              <a:rPr lang="en-US" sz="4000" dirty="0">
                <a:solidFill>
                  <a:schemeClr val="accent1"/>
                </a:solidFill>
                <a:latin typeface="Segoe UI Semibold"/>
              </a:rPr>
              <a:t>Stream Analytics Jobs</a:t>
            </a:r>
          </a:p>
          <a:p>
            <a:endParaRPr lang="en-US" sz="4000" dirty="0">
              <a:solidFill>
                <a:schemeClr val="accent1"/>
              </a:solidFill>
              <a:latin typeface="Segoe UI Semibold"/>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3016210"/>
          </a:xfrm>
        </p:spPr>
        <p:txBody>
          <a:bodyPr/>
          <a:lstStyle/>
          <a:p>
            <a:r>
              <a:rPr lang="en-US" dirty="0"/>
              <a:t>Explore the Streaming Analytics workflow</a:t>
            </a:r>
          </a:p>
          <a:p>
            <a:r>
              <a:rPr lang="en-US" dirty="0"/>
              <a:t>Create a Stream Analytics Job</a:t>
            </a:r>
          </a:p>
          <a:p>
            <a:r>
              <a:rPr lang="en-US" dirty="0"/>
              <a:t>Configure a Stream Analytics job input</a:t>
            </a:r>
          </a:p>
          <a:p>
            <a:r>
              <a:rPr lang="en-US" dirty="0"/>
              <a:t>Configure a Stream Analytics job output</a:t>
            </a:r>
          </a:p>
          <a:p>
            <a:r>
              <a:rPr lang="en-US" dirty="0"/>
              <a:t>Write a transformation query</a:t>
            </a:r>
          </a:p>
          <a:p>
            <a:r>
              <a:rPr lang="en-US" dirty="0"/>
              <a:t>Start a Stream Analytics job</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513877" y="2159065"/>
            <a:ext cx="3926761" cy="3149743"/>
          </a:xfrm>
          <a:prstGeom prst="rect">
            <a:avLst/>
          </a:prstGeom>
          <a:solidFill>
            <a:schemeClr val="accent1"/>
          </a:solidFill>
          <a:ln>
            <a:solidFill>
              <a:schemeClr val="tx1"/>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solidFill>
                  <a:prstClr val="white"/>
                </a:solidFill>
                <a:latin typeface="Segoe UI"/>
                <a:ea typeface="Segoe UI" pitchFamily="34" charset="0"/>
                <a:cs typeface="Segoe UI" pitchFamily="34" charset="0"/>
              </a:rPr>
              <a:t>Complex Event Processor</a:t>
            </a:r>
          </a:p>
        </p:txBody>
      </p:sp>
      <p:sp>
        <p:nvSpPr>
          <p:cNvPr id="18" name="Rectangle 17"/>
          <p:cNvSpPr/>
          <p:nvPr/>
        </p:nvSpPr>
        <p:spPr bwMode="auto">
          <a:xfrm>
            <a:off x="2211493" y="1840319"/>
            <a:ext cx="6723185" cy="3697056"/>
          </a:xfrm>
          <a:prstGeom prst="rect">
            <a:avLst/>
          </a:prstGeom>
          <a:noFill/>
          <a:ln>
            <a:solidFill>
              <a:schemeClr val="tx1"/>
            </a:solidFill>
            <a:prstDash val="lg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Stream Analytics Workflow</a:t>
            </a:r>
          </a:p>
        </p:txBody>
      </p:sp>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42749" y="3190911"/>
            <a:ext cx="457135" cy="457135"/>
          </a:xfrm>
          <a:prstGeom prst="rect">
            <a:avLst/>
          </a:prstGeom>
        </p:spPr>
      </p:pic>
      <p:pic>
        <p:nvPicPr>
          <p:cNvPr id="12" name="Picture 1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42749" y="3910904"/>
            <a:ext cx="457135" cy="457135"/>
          </a:xfrm>
          <a:prstGeom prst="rect">
            <a:avLst/>
          </a:prstGeom>
        </p:spPr>
      </p:pic>
      <p:sp>
        <p:nvSpPr>
          <p:cNvPr id="27" name="Right Arrow Callout 26"/>
          <p:cNvSpPr/>
          <p:nvPr/>
        </p:nvSpPr>
        <p:spPr bwMode="auto">
          <a:xfrm>
            <a:off x="2360896" y="2159065"/>
            <a:ext cx="1792850" cy="3149743"/>
          </a:xfrm>
          <a:prstGeom prst="rightArrowCallou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Input Adapter</a:t>
            </a:r>
          </a:p>
        </p:txBody>
      </p:sp>
      <p:sp>
        <p:nvSpPr>
          <p:cNvPr id="29" name="Right Arrow Callout 28"/>
          <p:cNvSpPr/>
          <p:nvPr/>
        </p:nvSpPr>
        <p:spPr bwMode="auto">
          <a:xfrm>
            <a:off x="7440638" y="2159374"/>
            <a:ext cx="1494050" cy="3149743"/>
          </a:xfrm>
          <a:prstGeom prst="rightArrowCallou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Output Adapter</a:t>
            </a:r>
          </a:p>
        </p:txBody>
      </p:sp>
      <p:cxnSp>
        <p:nvCxnSpPr>
          <p:cNvPr id="31" name="Elbow Connector 30"/>
          <p:cNvCxnSpPr>
            <a:cxnSpLocks/>
            <a:stCxn id="11" idx="3"/>
            <a:endCxn id="27" idx="1"/>
          </p:cNvCxnSpPr>
          <p:nvPr/>
        </p:nvCxnSpPr>
        <p:spPr>
          <a:xfrm>
            <a:off x="1099885" y="3419480"/>
            <a:ext cx="1261012" cy="31445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cxnSpLocks/>
            <a:stCxn id="12" idx="3"/>
            <a:endCxn id="27" idx="1"/>
          </p:cNvCxnSpPr>
          <p:nvPr/>
        </p:nvCxnSpPr>
        <p:spPr>
          <a:xfrm flipV="1">
            <a:off x="1099885" y="3733937"/>
            <a:ext cx="1261012" cy="40553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79316" y="1644798"/>
            <a:ext cx="457135" cy="457135"/>
          </a:xfrm>
          <a:prstGeom prst="rect">
            <a:avLst/>
          </a:prstGeom>
        </p:spPr>
      </p:pic>
      <p:pic>
        <p:nvPicPr>
          <p:cNvPr id="38" name="Picture 3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279316" y="2264732"/>
            <a:ext cx="457135" cy="457135"/>
          </a:xfrm>
          <a:prstGeom prst="rect">
            <a:avLst/>
          </a:prstGeom>
        </p:spPr>
      </p:pic>
      <p:pic>
        <p:nvPicPr>
          <p:cNvPr id="39" name="Picture 3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279316" y="4744468"/>
            <a:ext cx="457135" cy="457135"/>
          </a:xfrm>
          <a:prstGeom prst="rect">
            <a:avLst/>
          </a:prstGeom>
        </p:spPr>
      </p:pic>
      <p:pic>
        <p:nvPicPr>
          <p:cNvPr id="40" name="Picture 3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279316" y="4124534"/>
            <a:ext cx="457135" cy="457135"/>
          </a:xfrm>
          <a:prstGeom prst="rect">
            <a:avLst/>
          </a:prstGeom>
        </p:spPr>
      </p:pic>
      <p:pic>
        <p:nvPicPr>
          <p:cNvPr id="41" name="Picture 40"/>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279316" y="3504600"/>
            <a:ext cx="457135" cy="457135"/>
          </a:xfrm>
          <a:prstGeom prst="rect">
            <a:avLst/>
          </a:prstGeom>
        </p:spPr>
      </p:pic>
      <p:pic>
        <p:nvPicPr>
          <p:cNvPr id="42" name="Picture 4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279316" y="2884666"/>
            <a:ext cx="457135" cy="457135"/>
          </a:xfrm>
          <a:prstGeom prst="rect">
            <a:avLst/>
          </a:prstGeom>
        </p:spPr>
      </p:pic>
      <p:cxnSp>
        <p:nvCxnSpPr>
          <p:cNvPr id="44" name="Elbow Connector 43"/>
          <p:cNvCxnSpPr>
            <a:cxnSpLocks/>
            <a:stCxn id="29" idx="3"/>
            <a:endCxn id="37" idx="1"/>
          </p:cNvCxnSpPr>
          <p:nvPr/>
        </p:nvCxnSpPr>
        <p:spPr>
          <a:xfrm flipV="1">
            <a:off x="8934688" y="1873366"/>
            <a:ext cx="1344628" cy="186087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cxnSpLocks/>
            <a:stCxn id="29" idx="3"/>
            <a:endCxn id="38" idx="1"/>
          </p:cNvCxnSpPr>
          <p:nvPr/>
        </p:nvCxnSpPr>
        <p:spPr>
          <a:xfrm flipV="1">
            <a:off x="8934688" y="2493300"/>
            <a:ext cx="1344628" cy="124094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cxnSpLocks/>
            <a:stCxn id="29" idx="3"/>
            <a:endCxn id="42" idx="1"/>
          </p:cNvCxnSpPr>
          <p:nvPr/>
        </p:nvCxnSpPr>
        <p:spPr>
          <a:xfrm flipV="1">
            <a:off x="8934688" y="3113234"/>
            <a:ext cx="1344628" cy="62101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cxnSpLocks/>
            <a:stCxn id="29" idx="3"/>
            <a:endCxn id="41" idx="1"/>
          </p:cNvCxnSpPr>
          <p:nvPr/>
        </p:nvCxnSpPr>
        <p:spPr>
          <a:xfrm flipV="1">
            <a:off x="8934688" y="3733168"/>
            <a:ext cx="1344628" cy="107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cxnSpLocks/>
            <a:stCxn id="29" idx="3"/>
            <a:endCxn id="40" idx="1"/>
          </p:cNvCxnSpPr>
          <p:nvPr/>
        </p:nvCxnSpPr>
        <p:spPr>
          <a:xfrm>
            <a:off x="8934688" y="3734245"/>
            <a:ext cx="1344628" cy="61885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cxnSpLocks/>
            <a:stCxn id="29" idx="3"/>
            <a:endCxn id="39" idx="1"/>
          </p:cNvCxnSpPr>
          <p:nvPr/>
        </p:nvCxnSpPr>
        <p:spPr>
          <a:xfrm>
            <a:off x="8934688" y="3734246"/>
            <a:ext cx="1344628" cy="123879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9">
            <a:lum bright="70000" contrast="-70000"/>
          </a:blip>
          <a:stretch>
            <a:fillRect/>
          </a:stretch>
        </p:blipFill>
        <p:spPr>
          <a:xfrm>
            <a:off x="10272593" y="5341855"/>
            <a:ext cx="629083" cy="457135"/>
          </a:xfrm>
          <a:prstGeom prst="rect">
            <a:avLst/>
          </a:prstGeom>
        </p:spPr>
      </p:pic>
      <p:cxnSp>
        <p:nvCxnSpPr>
          <p:cNvPr id="57" name="Elbow Connector 56"/>
          <p:cNvCxnSpPr>
            <a:cxnSpLocks/>
            <a:stCxn id="29" idx="3"/>
            <a:endCxn id="55" idx="1"/>
          </p:cNvCxnSpPr>
          <p:nvPr/>
        </p:nvCxnSpPr>
        <p:spPr>
          <a:xfrm>
            <a:off x="8934688" y="3734245"/>
            <a:ext cx="1337905" cy="183617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31883" y="981171"/>
            <a:ext cx="11530556" cy="403124"/>
          </a:xfrm>
          <a:prstGeom prst="rect">
            <a:avLst/>
          </a:prstGeom>
        </p:spPr>
        <p:txBody>
          <a:bodyPr wrap="square">
            <a:spAutoFit/>
          </a:bodyPr>
          <a:lstStyle/>
          <a:p>
            <a:pPr defTabSz="913747" fontAlgn="base">
              <a:lnSpc>
                <a:spcPct val="90000"/>
              </a:lnSpc>
              <a:spcBef>
                <a:spcPts val="1199"/>
              </a:spcBef>
            </a:pPr>
            <a:r>
              <a:rPr lang="en-US" sz="2244" i="1" kern="0" dirty="0">
                <a:solidFill>
                  <a:prstClr val="white"/>
                </a:solidFill>
                <a:latin typeface="Segoe UI Semilight" panose="020B0402040204020203" pitchFamily="34" charset="0"/>
                <a:ea typeface="Segoe UI" pitchFamily="34" charset="0"/>
                <a:cs typeface="Segoe UI Semilight" panose="020B0402040204020203" pitchFamily="34" charset="0"/>
              </a:rPr>
              <a:t>Complex Event Processing of Stream Data in Azure</a:t>
            </a:r>
          </a:p>
        </p:txBody>
      </p:sp>
      <p:pic>
        <p:nvPicPr>
          <p:cNvPr id="19" name="Picture 1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871366" y="1478151"/>
            <a:ext cx="680244" cy="680244"/>
          </a:xfrm>
          <a:prstGeom prst="rect">
            <a:avLst/>
          </a:prstGeom>
        </p:spPr>
      </p:pic>
    </p:spTree>
    <p:extLst>
      <p:ext uri="{BB962C8B-B14F-4D97-AF65-F5344CB8AC3E}">
        <p14:creationId xmlns:p14="http://schemas.microsoft.com/office/powerpoint/2010/main" val="38833454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736" y="1683500"/>
            <a:ext cx="4167887" cy="3323987"/>
          </a:xfrm>
        </p:spPr>
        <p:txBody>
          <a:bodyPr/>
          <a:lstStyle/>
          <a:p>
            <a:r>
              <a:rPr lang="en-US" dirty="0"/>
              <a:t>DP-200T01: </a:t>
            </a:r>
            <a:br>
              <a:rPr lang="en-US" dirty="0"/>
            </a:br>
            <a:r>
              <a:rPr lang="en-US" b="1" dirty="0"/>
              <a:t>Performing Real-Time Analytics with Stream Analytics</a:t>
            </a:r>
            <a:br>
              <a:rPr lang="en-US" dirty="0"/>
            </a:br>
            <a:br>
              <a:rPr lang="en-US" dirty="0"/>
            </a:br>
            <a:endParaRPr lang="en-US" dirty="0"/>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Stream Analytics Service</a:t>
            </a:r>
          </a:p>
        </p:txBody>
      </p:sp>
      <p:sp>
        <p:nvSpPr>
          <p:cNvPr id="6" name="Text Placeholder 1">
            <a:extLst>
              <a:ext uri="{FF2B5EF4-FFF2-40B4-BE49-F238E27FC236}">
                <a16:creationId xmlns:a16="http://schemas.microsoft.com/office/drawing/2014/main" id="{AAAFB5DE-2191-4E67-A309-3D7A4FAEB880}"/>
              </a:ext>
            </a:extLst>
          </p:cNvPr>
          <p:cNvSpPr>
            <a:spLocks noGrp="1"/>
          </p:cNvSpPr>
          <p:nvPr>
            <p:ph type="body" sz="quarter" idx="10"/>
          </p:nvPr>
        </p:nvSpPr>
        <p:spPr>
          <a:xfrm>
            <a:off x="493345" y="2233767"/>
            <a:ext cx="5527952" cy="2462087"/>
          </a:xfrm>
        </p:spPr>
        <p:txBody>
          <a:bodyPr/>
          <a:lstStyle/>
          <a:p>
            <a:r>
              <a:rPr lang="en-US" dirty="0"/>
              <a:t>Job name</a:t>
            </a:r>
          </a:p>
          <a:p>
            <a:r>
              <a:rPr lang="en-US" dirty="0"/>
              <a:t>Subscription</a:t>
            </a:r>
          </a:p>
          <a:p>
            <a:r>
              <a:rPr lang="en-US" dirty="0"/>
              <a:t>Resource group</a:t>
            </a:r>
          </a:p>
          <a:p>
            <a:r>
              <a:rPr lang="en-US" dirty="0"/>
              <a:t>Location</a:t>
            </a:r>
          </a:p>
        </p:txBody>
      </p:sp>
      <p:pic>
        <p:nvPicPr>
          <p:cNvPr id="4" name="Picture 3">
            <a:extLst>
              <a:ext uri="{FF2B5EF4-FFF2-40B4-BE49-F238E27FC236}">
                <a16:creationId xmlns:a16="http://schemas.microsoft.com/office/drawing/2014/main" id="{D5B398A8-99FF-4FAA-B3F7-41B0A89DBB7D}"/>
              </a:ext>
            </a:extLst>
          </p:cNvPr>
          <p:cNvPicPr>
            <a:picLocks noChangeAspect="1"/>
          </p:cNvPicPr>
          <p:nvPr/>
        </p:nvPicPr>
        <p:blipFill>
          <a:blip r:embed="rId3"/>
          <a:stretch>
            <a:fillRect/>
          </a:stretch>
        </p:blipFill>
        <p:spPr>
          <a:xfrm>
            <a:off x="6021297" y="1314968"/>
            <a:ext cx="3957451" cy="4942337"/>
          </a:xfrm>
          <a:prstGeom prst="rect">
            <a:avLst/>
          </a:prstGeom>
        </p:spPr>
      </p:pic>
    </p:spTree>
    <p:extLst>
      <p:ext uri="{BB962C8B-B14F-4D97-AF65-F5344CB8AC3E}">
        <p14:creationId xmlns:p14="http://schemas.microsoft.com/office/powerpoint/2010/main" val="36528788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Create a Stream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Analytics Job Input.</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33100923-1732-4040-91F9-F2EB0E018D46}"/>
              </a:ext>
            </a:extLst>
          </p:cNvPr>
          <p:cNvPicPr>
            <a:picLocks noChangeAspect="1"/>
          </p:cNvPicPr>
          <p:nvPr/>
        </p:nvPicPr>
        <p:blipFill>
          <a:blip r:embed="rId3"/>
          <a:stretch>
            <a:fillRect/>
          </a:stretch>
        </p:blipFill>
        <p:spPr>
          <a:xfrm>
            <a:off x="7575454" y="223934"/>
            <a:ext cx="3453329" cy="6322513"/>
          </a:xfrm>
          <a:prstGeom prst="rect">
            <a:avLst/>
          </a:prstGeom>
        </p:spPr>
      </p:pic>
    </p:spTree>
    <p:extLst>
      <p:ext uri="{BB962C8B-B14F-4D97-AF65-F5344CB8AC3E}">
        <p14:creationId xmlns:p14="http://schemas.microsoft.com/office/powerpoint/2010/main" val="56527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1015663"/>
          </a:xfrm>
          <a:prstGeom prst="rect">
            <a:avLst/>
          </a:prstGeom>
        </p:spPr>
        <p:txBody>
          <a:bodyPr wrap="square">
            <a:spAutoFit/>
          </a:bodyPr>
          <a:lstStyle/>
          <a:p>
            <a:pPr lvl="0" defTabSz="1088105">
              <a:defRPr/>
            </a:pPr>
            <a:r>
              <a:rPr lang="en-GB" sz="3000" kern="0" dirty="0">
                <a:solidFill>
                  <a:prstClr val="white"/>
                </a:solidFill>
                <a:latin typeface="Segoe UI Light"/>
              </a:rPr>
              <a:t>Create a Stream </a:t>
            </a:r>
          </a:p>
          <a:p>
            <a:pPr lvl="0" defTabSz="1088105">
              <a:defRPr/>
            </a:pPr>
            <a:r>
              <a:rPr lang="en-GB" sz="3000" kern="0" dirty="0">
                <a:solidFill>
                  <a:prstClr val="white"/>
                </a:solidFill>
                <a:latin typeface="Segoe UI Light"/>
              </a:rPr>
              <a:t>Analytics Job Output.</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FDAAD26B-0B33-4421-8174-300E0E0C6C87}"/>
              </a:ext>
            </a:extLst>
          </p:cNvPr>
          <p:cNvPicPr>
            <a:picLocks noChangeAspect="1"/>
          </p:cNvPicPr>
          <p:nvPr/>
        </p:nvPicPr>
        <p:blipFill>
          <a:blip r:embed="rId3"/>
          <a:stretch>
            <a:fillRect/>
          </a:stretch>
        </p:blipFill>
        <p:spPr>
          <a:xfrm>
            <a:off x="4634204" y="0"/>
            <a:ext cx="7556210" cy="6860738"/>
          </a:xfrm>
          <a:prstGeom prst="rect">
            <a:avLst/>
          </a:prstGeom>
        </p:spPr>
      </p:pic>
    </p:spTree>
    <p:extLst>
      <p:ext uri="{BB962C8B-B14F-4D97-AF65-F5344CB8AC3E}">
        <p14:creationId xmlns:p14="http://schemas.microsoft.com/office/powerpoint/2010/main" val="266177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Write a transformation query</a:t>
            </a:r>
            <a:endParaRPr lang="en-US" dirty="0"/>
          </a:p>
        </p:txBody>
      </p:sp>
      <p:pic>
        <p:nvPicPr>
          <p:cNvPr id="7" name="Picture 6">
            <a:extLst>
              <a:ext uri="{FF2B5EF4-FFF2-40B4-BE49-F238E27FC236}">
                <a16:creationId xmlns:a16="http://schemas.microsoft.com/office/drawing/2014/main" id="{ECD5D248-93A8-4017-9197-9785F1966EFB}"/>
              </a:ext>
            </a:extLst>
          </p:cNvPr>
          <p:cNvPicPr>
            <a:picLocks noChangeAspect="1"/>
          </p:cNvPicPr>
          <p:nvPr/>
        </p:nvPicPr>
        <p:blipFill>
          <a:blip r:embed="rId3"/>
          <a:stretch>
            <a:fillRect/>
          </a:stretch>
        </p:blipFill>
        <p:spPr>
          <a:xfrm>
            <a:off x="1077083" y="1290287"/>
            <a:ext cx="10076109" cy="5368264"/>
          </a:xfrm>
          <a:prstGeom prst="rect">
            <a:avLst/>
          </a:prstGeom>
        </p:spPr>
      </p:pic>
    </p:spTree>
    <p:extLst>
      <p:ext uri="{BB962C8B-B14F-4D97-AF65-F5344CB8AC3E}">
        <p14:creationId xmlns:p14="http://schemas.microsoft.com/office/powerpoint/2010/main" val="26396130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Rectangle 37"/>
          <p:cNvSpPr/>
          <p:nvPr/>
        </p:nvSpPr>
        <p:spPr>
          <a:xfrm>
            <a:off x="443450" y="2499691"/>
            <a:ext cx="4902199" cy="553998"/>
          </a:xfrm>
          <a:prstGeom prst="rect">
            <a:avLst/>
          </a:prstGeom>
        </p:spPr>
        <p:txBody>
          <a:bodyPr wrap="square">
            <a:spAutoFit/>
          </a:bodyPr>
          <a:lstStyle/>
          <a:p>
            <a:pPr lvl="0" defTabSz="1088105">
              <a:defRPr/>
            </a:pPr>
            <a:r>
              <a:rPr lang="en-GB" sz="3000" kern="0" dirty="0">
                <a:solidFill>
                  <a:prstClr val="white"/>
                </a:solidFill>
                <a:latin typeface="Segoe UI Light"/>
              </a:rPr>
              <a:t>Start a Stream Analytics Job</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4" name="Picture 3">
            <a:extLst>
              <a:ext uri="{FF2B5EF4-FFF2-40B4-BE49-F238E27FC236}">
                <a16:creationId xmlns:a16="http://schemas.microsoft.com/office/drawing/2014/main" id="{A60D39D9-3107-4420-A8B4-2967873C4987}"/>
              </a:ext>
            </a:extLst>
          </p:cNvPr>
          <p:cNvPicPr>
            <a:picLocks noChangeAspect="1"/>
          </p:cNvPicPr>
          <p:nvPr/>
        </p:nvPicPr>
        <p:blipFill>
          <a:blip r:embed="rId3"/>
          <a:stretch>
            <a:fillRect/>
          </a:stretch>
        </p:blipFill>
        <p:spPr>
          <a:xfrm>
            <a:off x="5345649" y="1387346"/>
            <a:ext cx="6549626" cy="3489454"/>
          </a:xfrm>
          <a:prstGeom prst="rect">
            <a:avLst/>
          </a:prstGeom>
        </p:spPr>
      </p:pic>
    </p:spTree>
    <p:extLst>
      <p:ext uri="{BB962C8B-B14F-4D97-AF65-F5344CB8AC3E}">
        <p14:creationId xmlns:p14="http://schemas.microsoft.com/office/powerpoint/2010/main" val="266900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6721840"/>
          </a:xfrm>
        </p:spPr>
        <p:txBody>
          <a:bodyPr/>
          <a:lstStyle/>
          <a:p>
            <a:r>
              <a:rPr lang="en-US" sz="2400" dirty="0"/>
              <a:t>Q01 – </a:t>
            </a:r>
            <a:r>
              <a:rPr lang="en-US" dirty="0"/>
              <a:t>Which job input consumes data streams from applications at low latencies and high throughput?</a:t>
            </a:r>
          </a:p>
          <a:p>
            <a:r>
              <a:rPr lang="en-GB" b="1" dirty="0"/>
              <a:t>A01 – </a:t>
            </a:r>
            <a:r>
              <a:rPr lang="en-US" b="1" dirty="0"/>
              <a:t>Event Hubs</a:t>
            </a:r>
          </a:p>
          <a:p>
            <a:endParaRPr lang="en-US" b="1" dirty="0"/>
          </a:p>
          <a:p>
            <a:r>
              <a:rPr lang="en-US" sz="2400" dirty="0"/>
              <a:t>Q02 – </a:t>
            </a:r>
            <a:r>
              <a:rPr lang="en-US" dirty="0"/>
              <a:t>Streaming Analytics Query Language is a subset of which query language</a:t>
            </a:r>
          </a:p>
          <a:p>
            <a:r>
              <a:rPr lang="en-GB" b="1" dirty="0"/>
              <a:t>A02 – </a:t>
            </a:r>
            <a:r>
              <a:rPr lang="en-US" b="1" dirty="0"/>
              <a:t>T-SQL</a:t>
            </a:r>
          </a:p>
          <a:p>
            <a:endParaRPr lang="en-GB" dirty="0"/>
          </a:p>
          <a:p>
            <a:r>
              <a:rPr lang="en-US" sz="2400" dirty="0"/>
              <a:t>Q03 – </a:t>
            </a:r>
            <a:r>
              <a:rPr lang="en-US" dirty="0"/>
              <a:t>You are a Data Engineer for Contoso. You want to view key health metrics of your Stream Analytics jobs. Which tool in Streaming Analytics should you use?</a:t>
            </a:r>
          </a:p>
          <a:p>
            <a:r>
              <a:rPr lang="en-GB" b="1" dirty="0"/>
              <a:t>A03 – Dashboards</a:t>
            </a:r>
          </a:p>
          <a:p>
            <a:br>
              <a:rPr lang="en-GB" dirty="0"/>
            </a:br>
            <a:endParaRPr lang="en-GB" dirty="0"/>
          </a:p>
        </p:txBody>
      </p:sp>
    </p:spTree>
    <p:extLst>
      <p:ext uri="{BB962C8B-B14F-4D97-AF65-F5344CB8AC3E}">
        <p14:creationId xmlns:p14="http://schemas.microsoft.com/office/powerpoint/2010/main" val="19762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2" y="258537"/>
            <a:ext cx="11765251" cy="523220"/>
          </a:xfrm>
        </p:spPr>
        <p:txBody>
          <a:bodyPr/>
          <a:lstStyle/>
          <a:p>
            <a:r>
              <a:rPr lang="en-US" sz="3400" dirty="0"/>
              <a:t>Lab: </a:t>
            </a:r>
            <a:r>
              <a:rPr lang="en-US" sz="3400" b="1" dirty="0"/>
              <a:t>Performing Real-Time Analytics with Stream Analytics</a:t>
            </a:r>
            <a:endParaRPr lang="en-US" sz="3400" dirty="0"/>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overview</a:t>
            </a:r>
          </a:p>
        </p:txBody>
      </p:sp>
      <p:sp>
        <p:nvSpPr>
          <p:cNvPr id="6" name="Text Placeholder 5"/>
          <p:cNvSpPr>
            <a:spLocks noGrp="1"/>
          </p:cNvSpPr>
          <p:nvPr>
            <p:ph type="body" sz="quarter" idx="10"/>
          </p:nvPr>
        </p:nvSpPr>
        <p:spPr>
          <a:xfrm>
            <a:off x="471466" y="1108734"/>
            <a:ext cx="11018520" cy="1760482"/>
          </a:xfrm>
        </p:spPr>
        <p:txBody>
          <a:bodyPr/>
          <a:lstStyle/>
          <a:p>
            <a:pPr marL="0" indent="0">
              <a:buNone/>
            </a:pPr>
            <a:r>
              <a:rPr lang="en-US" sz="2200" dirty="0"/>
              <a:t>The students will be able to describe what data streams are and how event processing works and choose an appropriate data stream ingestion technology for the AdventureWorks case study. They will provision the chosen ingestion technology and integrate this with Stream Analytics to create a solution that works with streaming data.</a:t>
            </a:r>
          </a:p>
          <a:p>
            <a:pPr marL="0" indent="0">
              <a:buNone/>
            </a:pPr>
            <a:endParaRPr lang="en-US" sz="2200" dirty="0"/>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Lab objectives</a:t>
            </a:r>
          </a:p>
        </p:txBody>
      </p:sp>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20374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After completing this lab, you will be able to:</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2200" dirty="0">
              <a:gradFill>
                <a:gsLst>
                  <a:gs pos="1250">
                    <a:srgbClr val="1A1A1A"/>
                  </a:gs>
                  <a:gs pos="100000">
                    <a:srgbClr val="1A1A1A"/>
                  </a:gs>
                </a:gsLst>
                <a:lin ang="5400000" scaled="0"/>
              </a:gradFill>
            </a:endParaRPr>
          </a:p>
          <a:p>
            <a:pPr marL="685800" lvl="1" indent="-457200">
              <a:buFont typeface="+mj-lt"/>
              <a:buAutoNum type="arabicPeriod"/>
              <a:defRPr/>
            </a:pPr>
            <a:r>
              <a:rPr lang="en-US" dirty="0">
                <a:gradFill>
                  <a:gsLst>
                    <a:gs pos="1250">
                      <a:srgbClr val="1A1A1A"/>
                    </a:gs>
                    <a:gs pos="100000">
                      <a:srgbClr val="1A1A1A"/>
                    </a:gs>
                  </a:gsLst>
                  <a:lin ang="5400000" scaled="0"/>
                </a:gradFill>
              </a:rPr>
              <a:t>Explain data streams and event processing</a:t>
            </a:r>
          </a:p>
          <a:p>
            <a:pPr marL="685800" lvl="1" indent="-457200">
              <a:buFont typeface="+mj-lt"/>
              <a:buAutoNum type="arabicPeriod"/>
            </a:pPr>
            <a:r>
              <a:rPr lang="en-US" dirty="0">
                <a:gradFill>
                  <a:gsLst>
                    <a:gs pos="1250">
                      <a:srgbClr val="1A1A1A"/>
                    </a:gs>
                    <a:gs pos="100000">
                      <a:srgbClr val="1A1A1A"/>
                    </a:gs>
                  </a:gsLst>
                  <a:lin ang="5400000" scaled="0"/>
                </a:gradFill>
              </a:rPr>
              <a:t>Data Ingestion with Event Hubs</a:t>
            </a:r>
          </a:p>
          <a:p>
            <a:pPr marL="685800" lvl="1" indent="-457200">
              <a:buFont typeface="+mj-lt"/>
              <a:buAutoNum type="arabicPeriod"/>
            </a:pPr>
            <a:r>
              <a:rPr lang="en-US" dirty="0">
                <a:gradFill>
                  <a:gsLst>
                    <a:gs pos="1250">
                      <a:srgbClr val="1A1A1A"/>
                    </a:gs>
                    <a:gs pos="100000">
                      <a:srgbClr val="1A1A1A"/>
                    </a:gs>
                  </a:gsLst>
                  <a:lin ang="5400000" scaled="0"/>
                </a:gradFill>
              </a:rPr>
              <a:t>Processing Data with Stream Analytics Jobs</a:t>
            </a:r>
            <a:br>
              <a:rPr kumimoji="0" lang="en-GB"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br>
            <a:endParaRPr kumimoji="0" lang="en-GB"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3822585"/>
          </a:xfrm>
        </p:spPr>
        <p:txBody>
          <a:bodyPr/>
          <a:lstStyle/>
          <a:p>
            <a:pPr marL="0" indent="0">
              <a:buNone/>
            </a:pPr>
            <a:r>
              <a:rPr lang="en-US" sz="1700" dirty="0"/>
              <a:t>As part of the digital transformation project, you have been tasked by the CIO to help the marketing departments become more productive with aspects of their work. Over the last few years the marketing department has been using Twitter to amplify marketing message around the bicycle products that are sold. </a:t>
            </a:r>
          </a:p>
          <a:p>
            <a:pPr marL="0" indent="0">
              <a:buNone/>
            </a:pPr>
            <a:br>
              <a:rPr lang="en-US" sz="1700" dirty="0"/>
            </a:br>
            <a:r>
              <a:rPr lang="en-US" sz="1700" dirty="0"/>
              <a:t>Whilst the department can provide reach numbers post campaign, they are unable to understand who is interacting with their campaigns in real-time, as the volumes are difficult to track manually. As a result, they would like to implement a system that can track in real-time who is responding to their campaign.</a:t>
            </a:r>
          </a:p>
          <a:p>
            <a:pPr marL="0" indent="0">
              <a:buNone/>
            </a:pPr>
            <a:r>
              <a:rPr lang="en-US" sz="1700" dirty="0"/>
              <a:t> </a:t>
            </a:r>
            <a:endParaRPr lang="en-GB" sz="1700" dirty="0"/>
          </a:p>
          <a:p>
            <a:pPr marL="0" indent="0">
              <a:buNone/>
            </a:pPr>
            <a:r>
              <a:rPr lang="en-US" sz="1700" dirty="0"/>
              <a:t>At the end of this lad, you will have:</a:t>
            </a:r>
          </a:p>
          <a:p>
            <a:pPr marL="0" indent="0">
              <a:buNone/>
            </a:pPr>
            <a:endParaRPr lang="en-GB" sz="1700" dirty="0"/>
          </a:p>
          <a:p>
            <a:pPr marL="571500" lvl="1" indent="-342900">
              <a:buFont typeface="+mj-lt"/>
              <a:buAutoNum type="arabicPeriod"/>
            </a:pPr>
            <a:r>
              <a:rPr lang="en-US" sz="1700" dirty="0"/>
              <a:t>Explain data streams and event processing</a:t>
            </a:r>
          </a:p>
          <a:p>
            <a:pPr marL="571500" lvl="1" indent="-342900">
              <a:buFont typeface="+mj-lt"/>
              <a:buAutoNum type="arabicPeriod"/>
            </a:pPr>
            <a:r>
              <a:rPr lang="en-US" sz="1700" dirty="0"/>
              <a:t>Data Ingestion with Event Hubs</a:t>
            </a:r>
          </a:p>
          <a:p>
            <a:pPr marL="571500" lvl="1" indent="-342900">
              <a:buFont typeface="+mj-lt"/>
              <a:buAutoNum type="arabicPeriod"/>
            </a:pPr>
            <a:r>
              <a:rPr lang="en-US" sz="1700" dirty="0"/>
              <a:t>Processing Data with Stream Analytics Jobs</a:t>
            </a: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3619452"/>
          </a:xfrm>
        </p:spPr>
        <p:txBody>
          <a:bodyPr/>
          <a:lstStyle/>
          <a:p>
            <a:pPr lvl="0"/>
            <a:r>
              <a:rPr lang="en-US" dirty="0"/>
              <a:t>Exercise 1 – </a:t>
            </a:r>
            <a:r>
              <a:rPr lang="en-GB" dirty="0"/>
              <a:t>In event processing, what would social media sites be classed? </a:t>
            </a:r>
            <a:br>
              <a:rPr lang="en-GB" dirty="0"/>
            </a:br>
            <a:endParaRPr lang="en-GB" dirty="0"/>
          </a:p>
          <a:p>
            <a:pPr lvl="0"/>
            <a:r>
              <a:rPr lang="en-US" dirty="0"/>
              <a:t>Exercise 2 – What methods are available for ingesting data? How are they different?</a:t>
            </a:r>
            <a:br>
              <a:rPr lang="en-US" dirty="0"/>
            </a:br>
            <a:endParaRPr lang="en-US" dirty="0"/>
          </a:p>
          <a:p>
            <a:pPr lvl="0"/>
            <a:r>
              <a:rPr lang="en-US" dirty="0"/>
              <a:t>Exercise 3 – What function can be used to perform temporal analysis in Stream Analytics Query Language? </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465016"/>
          </a:xfrm>
        </p:spPr>
        <p:txBody>
          <a:bodyPr/>
          <a:lstStyle/>
          <a:p>
            <a:r>
              <a:rPr lang="en-US" dirty="0"/>
              <a:t>L01 - Data streams and event processing</a:t>
            </a:r>
          </a:p>
          <a:p>
            <a:r>
              <a:rPr lang="en-US" dirty="0"/>
              <a:t>L02 - Data Ingestion with Event Hubs</a:t>
            </a:r>
          </a:p>
          <a:p>
            <a:r>
              <a:rPr lang="en-US" dirty="0"/>
              <a:t>L03 - Processing Data with Stream Analytics Jobs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 name="Rectangle 28"/>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
        <p:nvSpPr>
          <p:cNvPr id="18" name="Rectangle 17"/>
          <p:cNvSpPr/>
          <p:nvPr/>
        </p:nvSpPr>
        <p:spPr>
          <a:xfrm>
            <a:off x="4068764" y="464582"/>
            <a:ext cx="8121649" cy="213581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82880" rtlCol="0" anchor="t"/>
          <a:lstStyle/>
          <a:p>
            <a:pPr marL="0" marR="0" lvl="0" indent="0" algn="l" defTabSz="912088" rtl="0" eaLnBrk="1" fontAlgn="base" latinLnBrk="0" hangingPunct="1">
              <a:lnSpc>
                <a:spcPct val="90000"/>
              </a:lnSpc>
              <a:spcBef>
                <a:spcPct val="0"/>
              </a:spcBef>
              <a:spcAft>
                <a:spcPts val="1197"/>
              </a:spcAft>
              <a:buClrTx/>
              <a:buSzTx/>
              <a:buFontTx/>
              <a:buNone/>
              <a:tabLst/>
              <a:defRPr/>
            </a:pPr>
            <a:endParaRPr kumimoji="0" lang="en-US" sz="1600" b="1"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7" name="Rectangle 16"/>
          <p:cNvSpPr/>
          <p:nvPr/>
        </p:nvSpPr>
        <p:spPr>
          <a:xfrm>
            <a:off x="409073" y="1857788"/>
            <a:ext cx="5107898" cy="54630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137160" rIns="137160" bIns="137160" rtlCol="0" anchor="t">
            <a:spAutoFit/>
          </a:bodyPr>
          <a:lstStyle/>
          <a:p>
            <a:pPr marL="0" marR="0" lvl="0" indent="0" algn="l" defTabSz="1088105" rtl="0" eaLnBrk="1" fontAlgn="auto" latinLnBrk="0" hangingPunct="1">
              <a:lnSpc>
                <a:spcPts val="2100"/>
              </a:lnSpc>
              <a:spcBef>
                <a:spcPts val="1200"/>
              </a:spcBef>
              <a:spcAft>
                <a:spcPts val="180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consider reading the </a:t>
            </a:r>
            <a:r>
              <a:rPr lang="en-US" dirty="0">
                <a:hlinkClick r:id="rId4"/>
              </a:rPr>
              <a:t>Reference architecture for real-time event processing with Microsoft Azure Stream Analytic</a:t>
            </a:r>
            <a:r>
              <a:rPr lang="en-US" dirty="0"/>
              <a:t>s</a:t>
            </a:r>
          </a:p>
        </p:txBody>
      </p:sp>
      <p:sp>
        <p:nvSpPr>
          <p:cNvPr id="5" name="Arrow: Chevron 4"/>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r>
              <a:rPr lang="en-US" dirty="0"/>
              <a:t>- Data streams and event processing.</a:t>
            </a:r>
          </a:p>
          <a:p>
            <a:r>
              <a:rPr lang="en-US" dirty="0"/>
              <a:t>- Data Ingestion with Event Hubs.</a:t>
            </a:r>
          </a:p>
          <a:p>
            <a:r>
              <a:rPr lang="en-US" dirty="0"/>
              <a:t>- Processing Data with Stream Analytics Jobs.</a:t>
            </a:r>
          </a:p>
        </p:txBody>
      </p:sp>
      <p:sp>
        <p:nvSpPr>
          <p:cNvPr id="11" name="Arrow: Chevron 10">
            <a:extLst>
              <a:ext uri="{FF2B5EF4-FFF2-40B4-BE49-F238E27FC236}">
                <a16:creationId xmlns:a16="http://schemas.microsoft.com/office/drawing/2014/main" id="{C8414389-47C1-443D-B7D9-B40BC6278BB9}"/>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4239943" cy="1846659"/>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01</a:t>
            </a:r>
          </a:p>
          <a:p>
            <a:r>
              <a:rPr lang="en-GB" sz="4000" dirty="0">
                <a:solidFill>
                  <a:schemeClr val="accent1"/>
                </a:solidFill>
                <a:latin typeface="Segoe UI Semibold"/>
              </a:rPr>
              <a:t>Data Streams and </a:t>
            </a:r>
          </a:p>
          <a:p>
            <a:r>
              <a:rPr lang="en-GB" sz="4000" dirty="0">
                <a:solidFill>
                  <a:schemeClr val="accent1"/>
                </a:solidFill>
                <a:latin typeface="Segoe UI Semibold"/>
              </a:rPr>
              <a:t>Event Processing</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465016"/>
          </a:xfrm>
        </p:spPr>
        <p:txBody>
          <a:bodyPr/>
          <a:lstStyle/>
          <a:p>
            <a:r>
              <a:rPr lang="en-US" dirty="0"/>
              <a:t>Explain data streams</a:t>
            </a:r>
          </a:p>
          <a:p>
            <a:r>
              <a:rPr lang="en-US" dirty="0"/>
              <a:t>Explain event processing</a:t>
            </a:r>
          </a:p>
          <a:p>
            <a:r>
              <a:rPr lang="en-US" dirty="0"/>
              <a:t>Learn about processing events with Azure Stream Analytics</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are data streams</a:t>
            </a:r>
          </a:p>
        </p:txBody>
      </p:sp>
      <p:sp>
        <p:nvSpPr>
          <p:cNvPr id="29" name="Rectangle 28"/>
          <p:cNvSpPr/>
          <p:nvPr/>
        </p:nvSpPr>
        <p:spPr bwMode="auto">
          <a:xfrm>
            <a:off x="246919" y="1394627"/>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Data Streams</a:t>
            </a:r>
          </a:p>
          <a:p>
            <a:r>
              <a:rPr lang="en-US" sz="1800" kern="0" dirty="0">
                <a:solidFill>
                  <a:prstClr val="white"/>
                </a:solidFill>
                <a:latin typeface="Segoe UI"/>
                <a:cs typeface="Segoe UI Light" panose="020B0502040204020203" pitchFamily="34" charset="0"/>
              </a:rPr>
              <a:t>In the context of analytics, data streams are event data generated by sensors or other sources that can be analyzed by another technology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33" name="Rectangle 32"/>
          <p:cNvSpPr/>
          <p:nvPr/>
        </p:nvSpPr>
        <p:spPr bwMode="auto">
          <a:xfrm>
            <a:off x="228600" y="3853762"/>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Data Stream Processing Approach</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defTabSz="932472" fontAlgn="base">
              <a:spcBef>
                <a:spcPct val="0"/>
              </a:spcBef>
              <a:spcAft>
                <a:spcPts val="600"/>
              </a:spcAft>
              <a:defRPr/>
            </a:pPr>
            <a:r>
              <a:rPr kumimoji="0" lang="en-US" sz="17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There are two approaches. </a:t>
            </a:r>
            <a:r>
              <a:rPr lang="en-US" sz="1700" kern="0" dirty="0">
                <a:solidFill>
                  <a:prstClr val="white"/>
                </a:solidFill>
                <a:latin typeface="Segoe UI"/>
                <a:cs typeface="Segoe UI Light" panose="020B0502040204020203" pitchFamily="34" charset="0"/>
              </a:rPr>
              <a:t>Reference data is streaming data that can be collected over time and persisted in storage as static data. In contrast, streaming data have relatively low storage requirements. And run computations in sliding windows.</a:t>
            </a:r>
            <a:endParaRPr kumimoji="0" lang="en-GB"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34" name="Rectangle 33"/>
          <p:cNvSpPr/>
          <p:nvPr/>
        </p:nvSpPr>
        <p:spPr bwMode="auto">
          <a:xfrm>
            <a:off x="4710423" y="1394627"/>
            <a:ext cx="6985000" cy="457914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Data Streams are used to:</a:t>
            </a:r>
          </a:p>
        </p:txBody>
      </p:sp>
      <p:sp>
        <p:nvSpPr>
          <p:cNvPr id="35" name="Rectangle 34"/>
          <p:cNvSpPr/>
          <p:nvPr/>
        </p:nvSpPr>
        <p:spPr bwMode="auto">
          <a:xfrm>
            <a:off x="7206555" y="1944809"/>
            <a:ext cx="2197065"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Understand Systems</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Understand component or system behavior under various conditions to fuel further enhancements of said system.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4837423" y="1944808"/>
            <a:ext cx="2270490" cy="39124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Analyze Data</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Continuously analyze data to detect issues and understand or respond to them.</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7" name="Rectangle 36"/>
          <p:cNvSpPr/>
          <p:nvPr/>
        </p:nvSpPr>
        <p:spPr bwMode="auto">
          <a:xfrm>
            <a:off x="9502262" y="1944807"/>
            <a:ext cx="2111579"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Trigger Actions</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2100" kern="0" dirty="0">
                <a:solidFill>
                  <a:prstClr val="white"/>
                </a:solidFill>
                <a:latin typeface="Segoe UI Light" panose="020B0502040204020203" pitchFamily="34" charset="0"/>
                <a:cs typeface="Segoe UI Light" panose="020B0502040204020203" pitchFamily="34" charset="0"/>
              </a:rPr>
              <a:t>Trigger specific actions when certain thresholds are identified.</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8596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GB" sz="4000" dirty="0"/>
              <a:t>Event Processing </a:t>
            </a:r>
            <a:br>
              <a:rPr lang="en-GB" dirty="0"/>
            </a:br>
            <a:endParaRPr lang="en-US" sz="4000" dirty="0"/>
          </a:p>
        </p:txBody>
      </p:sp>
      <p:sp>
        <p:nvSpPr>
          <p:cNvPr id="20" name="Text Placeholder 4"/>
          <p:cNvSpPr txBox="1">
            <a:spLocks/>
          </p:cNvSpPr>
          <p:nvPr/>
        </p:nvSpPr>
        <p:spPr>
          <a:xfrm>
            <a:off x="361950" y="1074656"/>
            <a:ext cx="11430000"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The process of consuming data streams, analyzing them, and deriving actionable insights out of them is called Event Processing and has three distinct components:</a:t>
            </a: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Aft>
                <a:spcPct val="0"/>
              </a:spcAft>
              <a:defRPr/>
            </a:pPr>
            <a:endParaRPr lang="en-GB" sz="2400" kern="0" dirty="0">
              <a:solidFill>
                <a:prstClr val="white"/>
              </a:solidFill>
              <a:latin typeface="Segoe UI Light"/>
              <a:cs typeface="Segoe UI" pitchFamily="34" charset="0"/>
            </a:endParaRPr>
          </a:p>
          <a:p>
            <a:pPr defTabSz="932472" fontAlgn="base">
              <a:spcAft>
                <a:spcPct val="0"/>
              </a:spcAft>
              <a:defRPr/>
            </a:pPr>
            <a:r>
              <a:rPr lang="en-GB" sz="2400" kern="0" dirty="0">
                <a:solidFill>
                  <a:prstClr val="white"/>
                </a:solidFill>
                <a:latin typeface="Segoe UI Light"/>
                <a:cs typeface="Segoe UI" pitchFamily="34" charset="0"/>
              </a:rPr>
              <a:t>Event producer</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Aft>
                <a:spcPct val="0"/>
              </a:spcAft>
              <a:defRPr/>
            </a:pPr>
            <a:endParaRPr lang="en-IN" sz="2400" kern="0" dirty="0">
              <a:solidFill>
                <a:prstClr val="white"/>
              </a:solidFill>
              <a:latin typeface="Segoe UI Light"/>
              <a:cs typeface="Segoe UI" pitchFamily="34" charset="0"/>
            </a:endParaRPr>
          </a:p>
          <a:p>
            <a:pPr defTabSz="932472" fontAlgn="base">
              <a:spcAft>
                <a:spcPct val="0"/>
              </a:spcAft>
              <a:defRPr/>
            </a:pPr>
            <a:r>
              <a:rPr lang="en-GB" sz="2400" kern="0" dirty="0">
                <a:solidFill>
                  <a:prstClr val="white"/>
                </a:solidFill>
                <a:latin typeface="Segoe UI Light"/>
                <a:cs typeface="Segoe UI" pitchFamily="34" charset="0"/>
              </a:rPr>
              <a:t>Event processor</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endParaRPr lang="en-GB" sz="2400" kern="0" dirty="0">
              <a:solidFill>
                <a:prstClr val="white"/>
              </a:solidFill>
              <a:latin typeface="Segoe UI Light"/>
              <a:cs typeface="Segoe UI" pitchFamily="34" charset="0"/>
            </a:endParaRPr>
          </a:p>
          <a:p>
            <a:r>
              <a:rPr lang="en-GB" sz="2400" kern="0" dirty="0">
                <a:solidFill>
                  <a:prstClr val="white"/>
                </a:solidFill>
                <a:latin typeface="Segoe UI Light"/>
                <a:cs typeface="Segoe UI" pitchFamily="34" charset="0"/>
              </a:rPr>
              <a:t>Event consumer</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defTabSz="932472" fontAlgn="base">
              <a:spcBef>
                <a:spcPts val="600"/>
              </a:spcBef>
              <a:spcAft>
                <a:spcPct val="0"/>
              </a:spcAft>
              <a:defRPr/>
            </a:pPr>
            <a:endParaRPr lang="en-US" kern="0" dirty="0">
              <a:solidFill>
                <a:srgbClr val="505050"/>
              </a:solidFill>
              <a:latin typeface="Segoe UI"/>
              <a:cs typeface="Segoe UI Light" panose="020B0502040204020203" pitchFamily="34" charset="0"/>
            </a:endParaRPr>
          </a:p>
          <a:p>
            <a:pPr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Examples include sensors or processes that generate data continuously such as a heart rate monitor or a highway toll lane sensor.</a:t>
            </a: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An engine to consume event data streams and deriving insights from them. Depending on the problem space, event processors either process one incoming event at a time (such as a heart rate monitor) or process multiple events at a time (such as a highway toll lane sensor).</a:t>
            </a:r>
          </a:p>
        </p:txBody>
      </p:sp>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defTabSz="932472" fontAlgn="base">
              <a:spcBef>
                <a:spcPts val="600"/>
              </a:spcBef>
              <a:spcAft>
                <a:spcPct val="0"/>
              </a:spcAft>
              <a:defRPr/>
            </a:pPr>
            <a:endParaRPr lang="en-US" kern="0" dirty="0">
              <a:solidFill>
                <a:srgbClr val="505050"/>
              </a:solidFill>
              <a:latin typeface="Segoe UI"/>
              <a:cs typeface="Segoe UI Light" panose="020B0502040204020203" pitchFamily="34" charset="0"/>
            </a:endParaRPr>
          </a:p>
          <a:p>
            <a:pPr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An application which consumes the data and takes specific action based on the insights. Examples of event consumers include alert generation, dashboards, or even sending data to another event processing engine.</a:t>
            </a: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294574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381000"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765" b="0" i="0" u="none" strike="noStrike" kern="1200" cap="none" spc="0" normalizeH="0" baseline="0" noProof="0" dirty="0">
                <a:ln>
                  <a:noFill/>
                </a:ln>
                <a:solidFill>
                  <a:srgbClr val="505050"/>
                </a:solidFill>
                <a:effectLst/>
                <a:uLnTx/>
                <a:uFillTx/>
                <a:latin typeface="Segoe UI"/>
                <a:ea typeface="+mn-ea"/>
                <a:cs typeface="+mn-cs"/>
              </a:rPr>
              <a:t>Sensors</a:t>
            </a:r>
          </a:p>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rgbClr val="505050"/>
                </a:solidFill>
                <a:latin typeface="Segoe UI"/>
              </a:rPr>
              <a:t>Systems</a:t>
            </a:r>
          </a:p>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765" b="0" i="0" u="none" strike="noStrike" kern="1200" cap="none" spc="0" normalizeH="0" baseline="0" noProof="0" dirty="0">
                <a:ln>
                  <a:noFill/>
                </a:ln>
                <a:solidFill>
                  <a:srgbClr val="505050"/>
                </a:solidFill>
                <a:effectLst/>
                <a:uLnTx/>
                <a:uFillTx/>
                <a:latin typeface="Segoe UI"/>
                <a:ea typeface="+mn-ea"/>
                <a:cs typeface="+mn-cs"/>
              </a:rPr>
              <a:t>Applications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p:cNvSpPr/>
          <p:nvPr/>
        </p:nvSpPr>
        <p:spPr bwMode="auto">
          <a:xfrm>
            <a:off x="3262045"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Event Hubs</a:t>
            </a:r>
          </a:p>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Segoe UI"/>
              </a:rPr>
              <a:t>IoT Hubs</a:t>
            </a:r>
          </a:p>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Azure Blob Store</a:t>
            </a:r>
          </a:p>
        </p:txBody>
      </p:sp>
      <p:sp>
        <p:nvSpPr>
          <p:cNvPr id="33" name="Rectangle 32"/>
          <p:cNvSpPr/>
          <p:nvPr/>
        </p:nvSpPr>
        <p:spPr bwMode="auto">
          <a:xfrm>
            <a:off x="6143090"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Stream Analytics Query Language</a:t>
            </a:r>
          </a:p>
          <a:p>
            <a:pPr marL="285750" marR="0" lvl="0" indent="-2857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Segoe UI"/>
              </a:rPr>
              <a:t>.NET SDK</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ectangle 33"/>
          <p:cNvSpPr/>
          <p:nvPr/>
        </p:nvSpPr>
        <p:spPr bwMode="auto">
          <a:xfrm>
            <a:off x="9024134" y="3638716"/>
            <a:ext cx="2786865" cy="2797029"/>
          </a:xfrm>
          <a:prstGeom prst="rect">
            <a:avLst/>
          </a:prstGeom>
          <a:solidFill>
            <a:schemeClr val="bg1">
              <a:lumMod val="95000"/>
            </a:schemeClr>
          </a:solidFill>
          <a:ln>
            <a:noFill/>
          </a:ln>
        </p:spPr>
        <p:txBody>
          <a:bodyPr vert="horz" wrap="square" lIns="91440" tIns="45720" rIns="91440" bIns="45720" rtlCol="0" anchor="ctr">
            <a:noAutofit/>
          </a:bodyPr>
          <a:lstStyle/>
          <a:p>
            <a:pPr marL="285750" marR="0" lvl="0" indent="-285750" algn="just"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Azure Data Lake</a:t>
            </a:r>
          </a:p>
          <a:p>
            <a:pPr marL="285750" marR="0" lvl="0" indent="-285750" algn="just"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Segoe UI"/>
              </a:rPr>
              <a:t>Cosmos DB</a:t>
            </a:r>
          </a:p>
          <a:p>
            <a:pPr marL="285750" marR="0" lvl="0" indent="-285750" algn="just"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SQL Database</a:t>
            </a:r>
          </a:p>
          <a:p>
            <a:pPr marL="285750" marR="0" lvl="0" indent="-285750" algn="just"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505050"/>
                </a:solidFill>
                <a:latin typeface="Segoe UI"/>
              </a:rPr>
              <a:t>Blob Store</a:t>
            </a:r>
          </a:p>
          <a:p>
            <a:pPr marL="285750" marR="0" lvl="0" indent="-285750" algn="just"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Power BI</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9" name="Title 1"/>
          <p:cNvSpPr>
            <a:spLocks noGrp="1"/>
          </p:cNvSpPr>
          <p:nvPr>
            <p:ph type="title"/>
          </p:nvPr>
        </p:nvSpPr>
        <p:spPr/>
        <p:txBody>
          <a:bodyPr/>
          <a:lstStyle/>
          <a:p>
            <a:r>
              <a:rPr lang="en-US" sz="4000" dirty="0"/>
              <a:t>Processing events with Azure Stream Analytics</a:t>
            </a:r>
          </a:p>
        </p:txBody>
      </p:sp>
      <p:sp>
        <p:nvSpPr>
          <p:cNvPr id="97" name="Text Placeholder 4"/>
          <p:cNvSpPr txBox="1">
            <a:spLocks/>
          </p:cNvSpPr>
          <p:nvPr/>
        </p:nvSpPr>
        <p:spPr>
          <a:xfrm>
            <a:off x="361950" y="973651"/>
            <a:ext cx="11430000" cy="77559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Microsoft Azure Stream Analytics is an event processing engine. It enables the consumption and analysis of high volumes of streaming data in real time.</a:t>
            </a:r>
          </a:p>
        </p:txBody>
      </p:sp>
      <p:sp>
        <p:nvSpPr>
          <p:cNvPr id="25" name="Rectangle 24"/>
          <p:cNvSpPr/>
          <p:nvPr/>
        </p:nvSpPr>
        <p:spPr bwMode="auto">
          <a:xfrm>
            <a:off x="381000" y="2232462"/>
            <a:ext cx="2786865" cy="1310838"/>
          </a:xfrm>
          <a:prstGeom prst="rect">
            <a:avLst/>
          </a:prstGeom>
          <a:solidFill>
            <a:schemeClr val="accent5"/>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Source</a:t>
            </a:r>
          </a:p>
        </p:txBody>
      </p:sp>
      <p:sp>
        <p:nvSpPr>
          <p:cNvPr id="26" name="Rectangle 25"/>
          <p:cNvSpPr/>
          <p:nvPr/>
        </p:nvSpPr>
        <p:spPr bwMode="auto">
          <a:xfrm>
            <a:off x="3262045" y="2232462"/>
            <a:ext cx="2786865"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Ingestion</a:t>
            </a:r>
          </a:p>
        </p:txBody>
      </p:sp>
      <p:sp>
        <p:nvSpPr>
          <p:cNvPr id="27" name="Rectangle 26"/>
          <p:cNvSpPr/>
          <p:nvPr/>
        </p:nvSpPr>
        <p:spPr bwMode="auto">
          <a:xfrm>
            <a:off x="6143090" y="2232462"/>
            <a:ext cx="2786865" cy="1310838"/>
          </a:xfrm>
          <a:prstGeom prst="rect">
            <a:avLst/>
          </a:prstGeom>
          <a:solidFill>
            <a:schemeClr val="accent1"/>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Analytical Engine</a:t>
            </a:r>
          </a:p>
        </p:txBody>
      </p:sp>
      <p:sp>
        <p:nvSpPr>
          <p:cNvPr id="28" name="Rectangle 27"/>
          <p:cNvSpPr/>
          <p:nvPr/>
        </p:nvSpPr>
        <p:spPr bwMode="auto">
          <a:xfrm>
            <a:off x="9024134" y="2232462"/>
            <a:ext cx="2786865"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Destination</a:t>
            </a:r>
          </a:p>
        </p:txBody>
      </p:sp>
    </p:spTree>
    <p:extLst>
      <p:ext uri="{BB962C8B-B14F-4D97-AF65-F5344CB8AC3E}">
        <p14:creationId xmlns:p14="http://schemas.microsoft.com/office/powerpoint/2010/main" val="181176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2326791"/>
          </a:xfrm>
        </p:spPr>
        <p:txBody>
          <a:bodyPr/>
          <a:lstStyle/>
          <a:p>
            <a:r>
              <a:rPr lang="en-US" dirty="0"/>
              <a:t>Q01 – Which of the following technologies typically provide an ingestion point for data streaming in an event processing solution that uses static data as a source?</a:t>
            </a:r>
          </a:p>
          <a:p>
            <a:r>
              <a:rPr lang="en-GB" b="1" dirty="0"/>
              <a:t>A01 – Azure Blob storage</a:t>
            </a:r>
          </a:p>
          <a:p>
            <a:endParaRPr lang="en-US" b="1" dirty="0"/>
          </a:p>
        </p:txBody>
      </p:sp>
    </p:spTree>
    <p:extLst>
      <p:ext uri="{BB962C8B-B14F-4D97-AF65-F5344CB8AC3E}">
        <p14:creationId xmlns:p14="http://schemas.microsoft.com/office/powerpoint/2010/main" val="7466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5-30660_TR21_BO_CT_Template">
  <a:themeElements>
    <a:clrScheme name="Custom 9">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E0F75C"/>
      </a:hlink>
      <a:folHlink>
        <a:srgbClr val="E0F75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1D743414-A9BB-4CF3-B4F4-1B6740003A98}" vid="{B252F9E1-43BE-47F1-A402-A950D2CDF1D5}"/>
    </a:ext>
  </a:extLst>
</a:theme>
</file>

<file path=ppt/theme/theme5.xml><?xml version="1.0" encoding="utf-8"?>
<a:theme xmlns:a="http://schemas.openxmlformats.org/drawingml/2006/main" name="1_5-30660_TR21_BO_CT_Template">
  <a:themeElements>
    <a:clrScheme name="Custom 9">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E0F75C"/>
      </a:hlink>
      <a:folHlink>
        <a:srgbClr val="E0F75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1D743414-A9BB-4CF3-B4F4-1B6740003A98}" vid="{B252F9E1-43BE-47F1-A402-A950D2CDF1D5}"/>
    </a:ext>
  </a:extLst>
</a:theme>
</file>

<file path=ppt/theme/theme6.xml><?xml version="1.0" encoding="utf-8"?>
<a:theme xmlns:a="http://schemas.openxmlformats.org/drawingml/2006/main" name="1_WHITE TEMPLATE">
  <a:themeElements>
    <a:clrScheme name="Custom 9">
      <a:dk1>
        <a:srgbClr val="505050"/>
      </a:dk1>
      <a:lt1>
        <a:srgbClr val="FFFFFF"/>
      </a:lt1>
      <a:dk2>
        <a:srgbClr val="0078D7"/>
      </a:dk2>
      <a:lt2>
        <a:srgbClr val="00BCF2"/>
      </a:lt2>
      <a:accent1>
        <a:srgbClr val="0078D7"/>
      </a:accent1>
      <a:accent2>
        <a:srgbClr val="107C1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 id="{309FC5F2-6F1E-4FD8-ABF9-D0C5B60E5B0D}" vid="{024E5A9C-B7F2-4389-BD7B-D29F4C2269A5}"/>
    </a:ext>
  </a:extLst>
</a:theme>
</file>

<file path=ppt/theme/theme7.xml><?xml version="1.0" encoding="utf-8"?>
<a:theme xmlns:a="http://schemas.openxmlformats.org/drawingml/2006/main" name="COLOR TEMPLATE">
  <a:themeElements>
    <a:clrScheme name="Custom 3">
      <a:dk1>
        <a:srgbClr val="505050"/>
      </a:dk1>
      <a:lt1>
        <a:srgbClr val="FFFFFF"/>
      </a:lt1>
      <a:dk2>
        <a:srgbClr val="002050"/>
      </a:dk2>
      <a:lt2>
        <a:srgbClr val="CDF4FF"/>
      </a:lt2>
      <a:accent1>
        <a:srgbClr val="0078D7"/>
      </a:accent1>
      <a:accent2>
        <a:srgbClr val="107C10"/>
      </a:accent2>
      <a:accent3>
        <a:srgbClr val="D83B01"/>
      </a:accent3>
      <a:accent4>
        <a:srgbClr val="5C2D91"/>
      </a:accent4>
      <a:accent5>
        <a:srgbClr val="008272"/>
      </a:accent5>
      <a:accent6>
        <a:srgbClr val="B4009E"/>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 id="{309FC5F2-6F1E-4FD8-ABF9-D0C5B60E5B0D}" vid="{A321C82E-2312-4FB6-A2BB-71FB3E854D7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1987</Words>
  <Application>Microsoft Office PowerPoint</Application>
  <PresentationFormat>Widescreen</PresentationFormat>
  <Paragraphs>283</Paragraphs>
  <Slides>31</Slides>
  <Notes>29</Notes>
  <HiddenSlides>1</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31</vt:i4>
      </vt:variant>
    </vt:vector>
  </HeadingPairs>
  <TitlesOfParts>
    <vt:vector size="46"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5-30660_TR21_BO_CT_Template</vt:lpstr>
      <vt:lpstr>1_5-30660_TR21_BO_CT_Template</vt:lpstr>
      <vt:lpstr>1_WHITE TEMPLATE</vt:lpstr>
      <vt:lpstr>COLOR TEMPLATE</vt:lpstr>
      <vt:lpstr>Presentation brief for MCT’s</vt:lpstr>
      <vt:lpstr>DP-200T01:  Performing Real-Time Analytics with Stream Analytics  </vt:lpstr>
      <vt:lpstr>Agenda</vt:lpstr>
      <vt:lpstr>PowerPoint Presentation</vt:lpstr>
      <vt:lpstr>Lesson Objectives</vt:lpstr>
      <vt:lpstr>What are data streams</vt:lpstr>
      <vt:lpstr>Event Processing  </vt:lpstr>
      <vt:lpstr>Processing events with Azure Stream Analytics</vt:lpstr>
      <vt:lpstr>Review Questions</vt:lpstr>
      <vt:lpstr>PowerPoint Presentation</vt:lpstr>
      <vt:lpstr>Lesson Objectives</vt:lpstr>
      <vt:lpstr>Azure Event Hubs</vt:lpstr>
      <vt:lpstr>PowerPoint Presentation</vt:lpstr>
      <vt:lpstr>PowerPoint Presentation</vt:lpstr>
      <vt:lpstr>Evaluating the Performance of Event Hubs </vt:lpstr>
      <vt:lpstr>Review Questions</vt:lpstr>
      <vt:lpstr>PowerPoint Presentation</vt:lpstr>
      <vt:lpstr>Lesson Objectives</vt:lpstr>
      <vt:lpstr>Azure Stream Analytics Workflow</vt:lpstr>
      <vt:lpstr>Create Stream Analytics Service</vt:lpstr>
      <vt:lpstr>PowerPoint Presentation</vt:lpstr>
      <vt:lpstr>PowerPoint Presentation</vt:lpstr>
      <vt:lpstr>Write a transformation query</vt:lpstr>
      <vt:lpstr>PowerPoint Presentation</vt:lpstr>
      <vt:lpstr>Review Questions</vt:lpstr>
      <vt:lpstr>Lab: Performing Real-Time Analytics with Stream Analytics</vt:lpstr>
      <vt:lpstr>Lab overview</vt:lpstr>
      <vt:lpstr>Lab scenario</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2019-04-08T19:03:10Z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